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99" r:id="rId3"/>
    <p:sldMasterId id="2147483711" r:id="rId4"/>
  </p:sldMasterIdLst>
  <p:notesMasterIdLst>
    <p:notesMasterId r:id="rId56"/>
  </p:notesMasterIdLst>
  <p:sldIdLst>
    <p:sldId id="256" r:id="rId5"/>
    <p:sldId id="257" r:id="rId6"/>
    <p:sldId id="259" r:id="rId7"/>
    <p:sldId id="258" r:id="rId8"/>
    <p:sldId id="260" r:id="rId9"/>
    <p:sldId id="261" r:id="rId10"/>
    <p:sldId id="262" r:id="rId11"/>
    <p:sldId id="263" r:id="rId12"/>
    <p:sldId id="264" r:id="rId13"/>
    <p:sldId id="316" r:id="rId14"/>
    <p:sldId id="265" r:id="rId15"/>
    <p:sldId id="317" r:id="rId16"/>
    <p:sldId id="318" r:id="rId17"/>
    <p:sldId id="266" r:id="rId18"/>
    <p:sldId id="267" r:id="rId19"/>
    <p:sldId id="268" r:id="rId20"/>
    <p:sldId id="319" r:id="rId21"/>
    <p:sldId id="270" r:id="rId22"/>
    <p:sldId id="286" r:id="rId23"/>
    <p:sldId id="321" r:id="rId24"/>
    <p:sldId id="269" r:id="rId25"/>
    <p:sldId id="272" r:id="rId26"/>
    <p:sldId id="322" r:id="rId27"/>
    <p:sldId id="323" r:id="rId28"/>
    <p:sldId id="273" r:id="rId29"/>
    <p:sldId id="320" r:id="rId30"/>
    <p:sldId id="274" r:id="rId31"/>
    <p:sldId id="324" r:id="rId32"/>
    <p:sldId id="275" r:id="rId33"/>
    <p:sldId id="325" r:id="rId34"/>
    <p:sldId id="278" r:id="rId35"/>
    <p:sldId id="326" r:id="rId36"/>
    <p:sldId id="276" r:id="rId37"/>
    <p:sldId id="329" r:id="rId38"/>
    <p:sldId id="277" r:id="rId39"/>
    <p:sldId id="327" r:id="rId40"/>
    <p:sldId id="330" r:id="rId41"/>
    <p:sldId id="332" r:id="rId42"/>
    <p:sldId id="331" r:id="rId43"/>
    <p:sldId id="279" r:id="rId44"/>
    <p:sldId id="280" r:id="rId45"/>
    <p:sldId id="281" r:id="rId46"/>
    <p:sldId id="333" r:id="rId47"/>
    <p:sldId id="309" r:id="rId48"/>
    <p:sldId id="307" r:id="rId49"/>
    <p:sldId id="282" r:id="rId50"/>
    <p:sldId id="283" r:id="rId51"/>
    <p:sldId id="284" r:id="rId52"/>
    <p:sldId id="334" r:id="rId53"/>
    <p:sldId id="350" r:id="rId54"/>
    <p:sldId id="351" r:id="rId55"/>
  </p:sldIdLst>
  <p:sldSz cx="9144000" cy="5143500" type="screen16x9"/>
  <p:notesSz cx="6858000" cy="9144000"/>
  <p:embeddedFontLst>
    <p:embeddedFont>
      <p:font typeface="Bebas Neue" panose="020B0606020202050201" pitchFamily="34" charset="0"/>
      <p:regular r:id="rId57"/>
    </p:embeddedFont>
    <p:embeddedFont>
      <p:font typeface="Bellota Text" panose="020B0604020202020204" charset="0"/>
      <p:regular r:id="rId58"/>
      <p:bold r:id="rId59"/>
      <p:italic r:id="rId60"/>
      <p:boldItalic r:id="rId61"/>
    </p:embeddedFont>
    <p:embeddedFont>
      <p:font typeface="Cambria Math" panose="02040503050406030204" pitchFamily="18" charset="0"/>
      <p:regular r:id="rId62"/>
    </p:embeddedFont>
    <p:embeddedFont>
      <p:font typeface="Delius" panose="020B0604020202020204" charset="0"/>
      <p:regular r:id="rId63"/>
    </p:embeddedFont>
    <p:embeddedFont>
      <p:font typeface="Montserrat" panose="00000500000000000000" pitchFamily="2" charset="0"/>
      <p:regular r:id="rId64"/>
      <p:bold r:id="rId65"/>
      <p:italic r:id="rId66"/>
      <p:boldItalic r:id="rId67"/>
    </p:embeddedFont>
    <p:embeddedFont>
      <p:font typeface="Nunito" pitchFamily="2" charset="0"/>
      <p:regular r:id="rId68"/>
      <p:bold r:id="rId69"/>
      <p:italic r:id="rId70"/>
      <p:boldItalic r:id="rId71"/>
    </p:embeddedFont>
    <p:embeddedFont>
      <p:font typeface="Roboto Condensed Light" panose="02000000000000000000" pitchFamily="2"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1014DA-D8E1-4862-B8B8-64587071ED91}">
  <a:tblStyle styleId="{141014DA-D8E1-4862-B8B8-64587071ED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969912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20c685306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20c685306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82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20d190e1d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20d190e1d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47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20d190e1dd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20d190e1dd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88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20d190e1d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20d190e1d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78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20d190e1d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20d190e1d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69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120d190e1d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120d190e1d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471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20d190e1d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20d190e1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391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20d190e1dd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20d190e1d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112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20d190e1dd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20d190e1d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475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20d190e1d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20d190e1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1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20d190e1dd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120d190e1dd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44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20d190e1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20d190e1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533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95b96540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95b965402b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89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20d190e1d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20d190e1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973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20d190e1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20d190e1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082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95bae21e8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95bae21e8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20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20d190e1dd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120d190e1dd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801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20d190e1dd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20d190e1d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26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120d190e1d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120d190e1d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308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20d190e1d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20d190e1d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648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20d190e1d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20d190e1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2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120d190e1dd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120d190e1dd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5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20d190e1d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20d190e1d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28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95b96540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95b965402b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935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20d190e1d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20d190e1d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61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20d190e1d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20d190e1d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9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20d190e1d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20d190e1d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806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95b96540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95b965402b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5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20d190e1dd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20d190e1dd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162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20d190e1dd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20d190e1dd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616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2609c4100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76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20d190e1dd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20d190e1dd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441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2609c4100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72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20d190e1d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20d190e1d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896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20d190e1dd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20d190e1dd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3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20d190e1dd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20d190e1dd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91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0d190e1d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0d190e1d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714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95b96540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95b965402b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087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20d190e1d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20d190e1d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5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20d190e1dd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20d190e1dd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464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120d190e1dd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120d190e1dd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941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custDataLst>
              <p:tags r:id="rId1"/>
            </p:custDataLst>
          </p:nvPr>
        </p:nvSpPr>
        <p:spPr/>
        <p:txBody>
          <a:bodyPr/>
          <a:lstStyle/>
          <a:p>
            <a:r>
              <a:rPr lang="en-US" sz="1200" kern="1200" dirty="0" err="1">
                <a:solidFill>
                  <a:schemeClr val="tx1"/>
                </a:solidFill>
                <a:effectLst/>
                <a:latin typeface="+mn-lt"/>
                <a:ea typeface="+mn-ea"/>
                <a:cs typeface="+mn-cs"/>
              </a:rPr>
              <a:t>Chào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thầy</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cô</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tiết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học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ngày</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hôm</a:t>
            </a:r>
            <a:r>
              <a:rPr lang="en-US" sz="1200" kern="1200" baseline="0" dirty="0">
                <a:solidFill>
                  <a:schemeClr val="tx1"/>
                </a:solidFill>
                <a:effectLst/>
                <a:latin typeface="+mn-lt"/>
                <a:ea typeface="+mn-ea"/>
                <a:cs typeface="+mn-cs"/>
              </a:rPr>
              <a:t> nay </a:t>
            </a:r>
            <a:r>
              <a:rPr lang="en-US" sz="1200" kern="1200" baseline="0" dirty="0" err="1">
                <a:solidFill>
                  <a:schemeClr val="tx1"/>
                </a:solidFill>
                <a:effectLst/>
                <a:latin typeface="+mn-lt"/>
                <a:ea typeface="+mn-ea"/>
                <a:cs typeface="+mn-cs"/>
              </a:rPr>
              <a:t>của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lớp</a:t>
            </a:r>
            <a:r>
              <a:rPr lang="en-US" sz="1200" kern="1200" baseline="0" dirty="0">
                <a:solidFill>
                  <a:schemeClr val="tx1"/>
                </a:solidFill>
                <a:effectLst/>
                <a:latin typeface="+mn-lt"/>
                <a:ea typeface="+mn-ea"/>
                <a:cs typeface="+mn-cs"/>
              </a:rPr>
              <a:t> 10xx. </a:t>
            </a:r>
            <a:r>
              <a:rPr lang="en-US" sz="1200" kern="1200" baseline="0" dirty="0" err="1">
                <a:solidFill>
                  <a:schemeClr val="tx1"/>
                </a:solidFill>
                <a:effectLst/>
                <a:latin typeface="+mn-lt"/>
                <a:ea typeface="+mn-ea"/>
                <a:cs typeface="+mn-cs"/>
              </a:rPr>
              <a:t>Khác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với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thông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lệ</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ngày</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hôm</a:t>
            </a:r>
            <a:r>
              <a:rPr lang="en-US" sz="1200" kern="1200" baseline="0" dirty="0">
                <a:solidFill>
                  <a:schemeClr val="tx1"/>
                </a:solidFill>
                <a:effectLst/>
                <a:latin typeface="+mn-lt"/>
                <a:ea typeface="+mn-ea"/>
                <a:cs typeface="+mn-cs"/>
              </a:rPr>
              <a:t> nay </a:t>
            </a:r>
            <a:r>
              <a:rPr lang="en-US" sz="1200" kern="1200" baseline="0" dirty="0" err="1">
                <a:solidFill>
                  <a:schemeClr val="tx1"/>
                </a:solidFill>
                <a:effectLst/>
                <a:latin typeface="+mn-lt"/>
                <a:ea typeface="+mn-ea"/>
                <a:cs typeface="+mn-cs"/>
              </a:rPr>
              <a:t>các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em</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là</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thí</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sinh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để</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cùng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tham</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gia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Gameshow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đỉnh</a:t>
            </a:r>
            <a:r>
              <a:rPr lang="en-US" sz="1200" kern="1200" dirty="0">
                <a:solidFill>
                  <a:schemeClr val="tx1"/>
                </a:solidFill>
                <a:effectLst/>
                <a:latin typeface="+mn-lt"/>
                <a:ea typeface="+mn-ea"/>
                <a:cs typeface="+mn-cs"/>
              </a:rPr>
              <a:t> Olympia”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với</a:t>
            </a:r>
            <a:r>
              <a:rPr lang="en-US" sz="1200" kern="1200" baseline="0" dirty="0">
                <a:solidFill>
                  <a:schemeClr val="tx1"/>
                </a:solidFill>
                <a:effectLst/>
                <a:latin typeface="+mn-lt"/>
                <a:ea typeface="+mn-ea"/>
                <a:cs typeface="+mn-cs"/>
              </a:rPr>
              <a:t> 1 </a:t>
            </a:r>
            <a:r>
              <a:rPr lang="en-US" sz="1200" kern="1200" baseline="0" dirty="0" err="1">
                <a:solidFill>
                  <a:schemeClr val="tx1"/>
                </a:solidFill>
                <a:effectLst/>
                <a:latin typeface="+mn-lt"/>
                <a:ea typeface="+mn-ea"/>
                <a:cs typeface="+mn-cs"/>
              </a:rPr>
              <a:t>cuộc</a:t>
            </a:r>
            <a:r>
              <a:rPr lang="en-US" sz="1200" kern="1200" baseline="0" dirty="0">
                <a:solidFill>
                  <a:schemeClr val="tx1"/>
                </a:solidFill>
                <a:effectLst/>
                <a:latin typeface="+mn-lt"/>
                <a:ea typeface="+mn-ea"/>
                <a:cs typeface="+mn-cs"/>
              </a:rPr>
              <a:t> so </a:t>
            </a:r>
            <a:r>
              <a:rPr lang="en-US" sz="1200" kern="1200" baseline="0" dirty="0" err="1">
                <a:solidFill>
                  <a:schemeClr val="tx1"/>
                </a:solidFill>
                <a:effectLst/>
                <a:latin typeface="+mn-lt"/>
                <a:ea typeface="+mn-ea"/>
                <a:cs typeface="+mn-cs"/>
              </a:rPr>
              <a:t>tài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vô</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cùng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quyết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liệt</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FB80A3F1-A5B8-4DD4-BBA4-6C471DA2EAD1}" type="slidenum">
              <a:rPr lang="en-US" smtClean="0">
                <a:solidFill>
                  <a:prstClr val="black"/>
                </a:solidFill>
                <a:latin typeface="Calibri" panose="020F0502020204030204"/>
              </a:rPr>
              <a:pPr>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410057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20d190e1d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20d190e1d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53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20eeeb9a8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20eeeb9a8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43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20d190e1d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120d190e1d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9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20d190e1d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20d190e1d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895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20d190e1d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20d190e1d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669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550593" y="412645"/>
            <a:ext cx="8043879" cy="4318941"/>
            <a:chOff x="372900" y="317225"/>
            <a:chExt cx="8399164" cy="4509701"/>
          </a:xfrm>
        </p:grpSpPr>
        <p:sp>
          <p:nvSpPr>
            <p:cNvPr id="11" name="Google Shape;11;p2"/>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900" y="317424"/>
              <a:ext cx="8399164" cy="4509502"/>
              <a:chOff x="-75" y="-4650"/>
              <a:chExt cx="9155400" cy="5153127"/>
            </a:xfrm>
          </p:grpSpPr>
          <p:cxnSp>
            <p:nvCxnSpPr>
              <p:cNvPr id="13" name="Google Shape;13;p2"/>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2"/>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2"/>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2"/>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2"/>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2"/>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 name="Google Shape;19;p2"/>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0" name="Google Shape;20;p2"/>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1" name="Google Shape;21;p2"/>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2" name="Google Shape;22;p2"/>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3" name="Google Shape;23;p2"/>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4" name="Google Shape;24;p2"/>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5" name="Google Shape;25;p2"/>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6" name="Google Shape;26;p2"/>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7" name="Google Shape;27;p2"/>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8" name="Google Shape;28;p2"/>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 name="Google Shape;29;p2"/>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30" name="Google Shape;30;p2"/>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1" name="Google Shape;31;p2"/>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2" name="Google Shape;32;p2"/>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3" name="Google Shape;33;p2"/>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4" name="Google Shape;34;p2"/>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 name="Google Shape;35;p2"/>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6" name="Google Shape;36;p2"/>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7" name="Google Shape;37;p2"/>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8" name="Google Shape;38;p2"/>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9" name="Google Shape;39;p2"/>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 name="Google Shape;40;p2"/>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1" name="Google Shape;41;p2"/>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2" name="Google Shape;42;p2"/>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2"/>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2"/>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45" name="Google Shape;45;p2"/>
          <p:cNvSpPr txBox="1">
            <a:spLocks noGrp="1"/>
          </p:cNvSpPr>
          <p:nvPr>
            <p:ph type="ctrTitle"/>
          </p:nvPr>
        </p:nvSpPr>
        <p:spPr>
          <a:xfrm>
            <a:off x="1977225" y="1668000"/>
            <a:ext cx="5190600" cy="15906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31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6" name="Google Shape;46;p2"/>
          <p:cNvSpPr txBox="1">
            <a:spLocks noGrp="1"/>
          </p:cNvSpPr>
          <p:nvPr>
            <p:ph type="subTitle" idx="1"/>
          </p:nvPr>
        </p:nvSpPr>
        <p:spPr>
          <a:xfrm>
            <a:off x="2393213" y="341190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47" name="Google Shape;47;p2"/>
          <p:cNvPicPr preferRelativeResize="0"/>
          <p:nvPr/>
        </p:nvPicPr>
        <p:blipFill rotWithShape="1">
          <a:blip r:embed="rId3">
            <a:alphaModFix/>
          </a:blip>
          <a:srcRect t="23075" r="88584" b="62117"/>
          <a:stretch/>
        </p:blipFill>
        <p:spPr>
          <a:xfrm>
            <a:off x="6301825" y="4392400"/>
            <a:ext cx="261627" cy="339173"/>
          </a:xfrm>
          <a:prstGeom prst="rect">
            <a:avLst/>
          </a:prstGeom>
          <a:noFill/>
          <a:ln>
            <a:noFill/>
          </a:ln>
        </p:spPr>
      </p:pic>
      <p:pic>
        <p:nvPicPr>
          <p:cNvPr id="48" name="Google Shape;48;p2"/>
          <p:cNvPicPr preferRelativeResize="0"/>
          <p:nvPr/>
        </p:nvPicPr>
        <p:blipFill rotWithShape="1">
          <a:blip r:embed="rId3">
            <a:alphaModFix/>
          </a:blip>
          <a:srcRect l="9958" t="40088" r="80549" b="45104"/>
          <a:stretch/>
        </p:blipFill>
        <p:spPr>
          <a:xfrm>
            <a:off x="771175" y="2158225"/>
            <a:ext cx="261627" cy="407936"/>
          </a:xfrm>
          <a:prstGeom prst="rect">
            <a:avLst/>
          </a:prstGeom>
          <a:noFill/>
          <a:ln>
            <a:noFill/>
          </a:ln>
        </p:spPr>
      </p:pic>
      <p:pic>
        <p:nvPicPr>
          <p:cNvPr id="49" name="Google Shape;49;p2"/>
          <p:cNvPicPr preferRelativeResize="0"/>
          <p:nvPr/>
        </p:nvPicPr>
        <p:blipFill rotWithShape="1">
          <a:blip r:embed="rId3">
            <a:alphaModFix/>
          </a:blip>
          <a:srcRect t="23075" r="88584" b="62117"/>
          <a:stretch/>
        </p:blipFill>
        <p:spPr>
          <a:xfrm>
            <a:off x="2131600" y="928250"/>
            <a:ext cx="261627" cy="339173"/>
          </a:xfrm>
          <a:prstGeom prst="rect">
            <a:avLst/>
          </a:prstGeom>
          <a:noFill/>
          <a:ln>
            <a:noFill/>
          </a:ln>
        </p:spPr>
      </p:pic>
      <p:pic>
        <p:nvPicPr>
          <p:cNvPr id="50" name="Google Shape;50;p2"/>
          <p:cNvPicPr preferRelativeResize="0"/>
          <p:nvPr/>
        </p:nvPicPr>
        <p:blipFill rotWithShape="1">
          <a:blip r:embed="rId3">
            <a:alphaModFix/>
          </a:blip>
          <a:srcRect l="88584" t="31186" b="55558"/>
          <a:stretch/>
        </p:blipFill>
        <p:spPr>
          <a:xfrm>
            <a:off x="8209150" y="2026199"/>
            <a:ext cx="261627" cy="303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grpSp>
        <p:nvGrpSpPr>
          <p:cNvPr id="417" name="Google Shape;417;p13"/>
          <p:cNvGrpSpPr/>
          <p:nvPr/>
        </p:nvGrpSpPr>
        <p:grpSpPr>
          <a:xfrm>
            <a:off x="128550" y="126893"/>
            <a:ext cx="8887995" cy="4890320"/>
            <a:chOff x="372900" y="317225"/>
            <a:chExt cx="8399164" cy="4509701"/>
          </a:xfrm>
        </p:grpSpPr>
        <p:sp>
          <p:nvSpPr>
            <p:cNvPr id="418" name="Google Shape;418;p13"/>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13"/>
            <p:cNvGrpSpPr/>
            <p:nvPr/>
          </p:nvGrpSpPr>
          <p:grpSpPr>
            <a:xfrm>
              <a:off x="372900" y="317424"/>
              <a:ext cx="8399164" cy="4509502"/>
              <a:chOff x="-75" y="-4650"/>
              <a:chExt cx="9155400" cy="5153127"/>
            </a:xfrm>
          </p:grpSpPr>
          <p:cxnSp>
            <p:nvCxnSpPr>
              <p:cNvPr id="420" name="Google Shape;420;p13"/>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21" name="Google Shape;421;p13"/>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22" name="Google Shape;422;p13"/>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23" name="Google Shape;423;p13"/>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424" name="Google Shape;424;p13"/>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425" name="Google Shape;425;p13"/>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26" name="Google Shape;426;p13"/>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27" name="Google Shape;427;p13"/>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28" name="Google Shape;428;p13"/>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29" name="Google Shape;429;p13"/>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30" name="Google Shape;430;p13"/>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31" name="Google Shape;431;p13"/>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32" name="Google Shape;432;p13"/>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33" name="Google Shape;433;p13"/>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34" name="Google Shape;434;p13"/>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35" name="Google Shape;435;p13"/>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36" name="Google Shape;436;p13"/>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437" name="Google Shape;437;p13"/>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38" name="Google Shape;438;p13"/>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39" name="Google Shape;439;p13"/>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40" name="Google Shape;440;p13"/>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41" name="Google Shape;441;p13"/>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2" name="Google Shape;442;p13"/>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3" name="Google Shape;443;p13"/>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4" name="Google Shape;444;p13"/>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5" name="Google Shape;445;p13"/>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6" name="Google Shape;446;p13"/>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7" name="Google Shape;447;p13"/>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8" name="Google Shape;448;p13"/>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49" name="Google Shape;449;p13"/>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50" name="Google Shape;450;p13"/>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51" name="Google Shape;451;p13"/>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452" name="Google Shape;452;p13"/>
          <p:cNvSpPr txBox="1">
            <a:spLocks noGrp="1"/>
          </p:cNvSpPr>
          <p:nvPr>
            <p:ph type="title"/>
          </p:nvPr>
        </p:nvSpPr>
        <p:spPr>
          <a:xfrm>
            <a:off x="1694125" y="1470350"/>
            <a:ext cx="30717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3" name="Google Shape;453;p13"/>
          <p:cNvSpPr txBox="1">
            <a:spLocks noGrp="1"/>
          </p:cNvSpPr>
          <p:nvPr>
            <p:ph type="title" idx="2" hasCustomPrompt="1"/>
          </p:nvPr>
        </p:nvSpPr>
        <p:spPr>
          <a:xfrm>
            <a:off x="740218" y="1423250"/>
            <a:ext cx="9537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694125" y="222592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5735775" y="1470350"/>
            <a:ext cx="24582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6" name="Google Shape;456;p13"/>
          <p:cNvSpPr txBox="1">
            <a:spLocks noGrp="1"/>
          </p:cNvSpPr>
          <p:nvPr>
            <p:ph type="title" idx="4" hasCustomPrompt="1"/>
          </p:nvPr>
        </p:nvSpPr>
        <p:spPr>
          <a:xfrm>
            <a:off x="4775783" y="1423250"/>
            <a:ext cx="9600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5735775" y="222592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8" name="Google Shape;458;p13"/>
          <p:cNvSpPr txBox="1">
            <a:spLocks noGrp="1"/>
          </p:cNvSpPr>
          <p:nvPr>
            <p:ph type="title" idx="6"/>
          </p:nvPr>
        </p:nvSpPr>
        <p:spPr>
          <a:xfrm>
            <a:off x="1689300" y="3015075"/>
            <a:ext cx="30717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9" name="Google Shape;459;p13"/>
          <p:cNvSpPr txBox="1">
            <a:spLocks noGrp="1"/>
          </p:cNvSpPr>
          <p:nvPr>
            <p:ph type="title" idx="7" hasCustomPrompt="1"/>
          </p:nvPr>
        </p:nvSpPr>
        <p:spPr>
          <a:xfrm>
            <a:off x="734025" y="2968025"/>
            <a:ext cx="9537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689300" y="377062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5730950" y="3015075"/>
            <a:ext cx="24630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2" name="Google Shape;462;p13"/>
          <p:cNvSpPr txBox="1">
            <a:spLocks noGrp="1"/>
          </p:cNvSpPr>
          <p:nvPr>
            <p:ph type="title" idx="13" hasCustomPrompt="1"/>
          </p:nvPr>
        </p:nvSpPr>
        <p:spPr>
          <a:xfrm>
            <a:off x="4769550" y="2968025"/>
            <a:ext cx="960000" cy="8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5730950" y="377062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4" name="Google Shape;464;p13"/>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65" name="Google Shape;465;p13"/>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466" name="Google Shape;466;p13"/>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467" name="Google Shape;467;p13"/>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468" name="Google Shape;468;p13"/>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469" name="Google Shape;469;p13"/>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470" name="Google Shape;470;p13"/>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72900" y="317225"/>
            <a:ext cx="8399164" cy="4509701"/>
            <a:chOff x="372900" y="317225"/>
            <a:chExt cx="8399164" cy="4509701"/>
          </a:xfrm>
        </p:grpSpPr>
        <p:sp>
          <p:nvSpPr>
            <p:cNvPr id="473" name="Google Shape;473;p14"/>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14"/>
            <p:cNvGrpSpPr/>
            <p:nvPr/>
          </p:nvGrpSpPr>
          <p:grpSpPr>
            <a:xfrm>
              <a:off x="372900" y="317424"/>
              <a:ext cx="8399164" cy="4509502"/>
              <a:chOff x="-75" y="-4650"/>
              <a:chExt cx="9155400" cy="5153127"/>
            </a:xfrm>
          </p:grpSpPr>
          <p:cxnSp>
            <p:nvCxnSpPr>
              <p:cNvPr id="475" name="Google Shape;475;p14"/>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76" name="Google Shape;476;p14"/>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77" name="Google Shape;477;p14"/>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78" name="Google Shape;478;p14"/>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479" name="Google Shape;479;p14"/>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480" name="Google Shape;480;p14"/>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81" name="Google Shape;481;p14"/>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82" name="Google Shape;482;p14"/>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83" name="Google Shape;483;p14"/>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84" name="Google Shape;484;p14"/>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85" name="Google Shape;485;p14"/>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486" name="Google Shape;486;p14"/>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87" name="Google Shape;487;p14"/>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88" name="Google Shape;488;p14"/>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89" name="Google Shape;489;p14"/>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90" name="Google Shape;490;p14"/>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91" name="Google Shape;491;p14"/>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492" name="Google Shape;492;p14"/>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93" name="Google Shape;493;p14"/>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94" name="Google Shape;494;p14"/>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495" name="Google Shape;495;p14"/>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496" name="Google Shape;496;p14"/>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97" name="Google Shape;497;p14"/>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98" name="Google Shape;498;p14"/>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99" name="Google Shape;499;p14"/>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0" name="Google Shape;500;p14"/>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1" name="Google Shape;501;p14"/>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2" name="Google Shape;502;p14"/>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3" name="Google Shape;503;p14"/>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4" name="Google Shape;504;p14"/>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5" name="Google Shape;505;p14"/>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06" name="Google Shape;506;p14"/>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507" name="Google Shape;507;p14"/>
          <p:cNvSpPr txBox="1">
            <a:spLocks noGrp="1"/>
          </p:cNvSpPr>
          <p:nvPr>
            <p:ph type="title"/>
          </p:nvPr>
        </p:nvSpPr>
        <p:spPr>
          <a:xfrm>
            <a:off x="2290075" y="31759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08" name="Google Shape;508;p14"/>
          <p:cNvSpPr txBox="1">
            <a:spLocks noGrp="1"/>
          </p:cNvSpPr>
          <p:nvPr>
            <p:ph type="subTitle" idx="1"/>
          </p:nvPr>
        </p:nvSpPr>
        <p:spPr>
          <a:xfrm>
            <a:off x="1458150" y="14356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509" name="Google Shape;509;p14"/>
          <p:cNvPicPr preferRelativeResize="0"/>
          <p:nvPr/>
        </p:nvPicPr>
        <p:blipFill rotWithShape="1">
          <a:blip r:embed="rId2">
            <a:alphaModFix/>
          </a:blip>
          <a:srcRect l="88584" t="31186" b="55558"/>
          <a:stretch/>
        </p:blipFill>
        <p:spPr>
          <a:xfrm>
            <a:off x="8039463" y="2388199"/>
            <a:ext cx="261627" cy="303626"/>
          </a:xfrm>
          <a:prstGeom prst="rect">
            <a:avLst/>
          </a:prstGeom>
          <a:noFill/>
          <a:ln>
            <a:noFill/>
          </a:ln>
        </p:spPr>
      </p:pic>
      <p:pic>
        <p:nvPicPr>
          <p:cNvPr id="510" name="Google Shape;510;p14"/>
          <p:cNvPicPr preferRelativeResize="0"/>
          <p:nvPr/>
        </p:nvPicPr>
        <p:blipFill rotWithShape="1">
          <a:blip r:embed="rId2">
            <a:alphaModFix/>
          </a:blip>
          <a:srcRect l="9958" t="40088" r="80549" b="45104"/>
          <a:stretch/>
        </p:blipFill>
        <p:spPr>
          <a:xfrm>
            <a:off x="842900" y="2035425"/>
            <a:ext cx="261627" cy="407936"/>
          </a:xfrm>
          <a:prstGeom prst="rect">
            <a:avLst/>
          </a:prstGeom>
          <a:noFill/>
          <a:ln>
            <a:noFill/>
          </a:ln>
        </p:spPr>
      </p:pic>
      <p:pic>
        <p:nvPicPr>
          <p:cNvPr id="511" name="Google Shape;511;p14"/>
          <p:cNvPicPr preferRelativeResize="0"/>
          <p:nvPr/>
        </p:nvPicPr>
        <p:blipFill rotWithShape="1">
          <a:blip r:embed="rId2">
            <a:alphaModFix/>
          </a:blip>
          <a:srcRect t="23075" r="88584" b="62117"/>
          <a:stretch/>
        </p:blipFill>
        <p:spPr>
          <a:xfrm>
            <a:off x="1351650" y="2283975"/>
            <a:ext cx="261627" cy="339173"/>
          </a:xfrm>
          <a:prstGeom prst="rect">
            <a:avLst/>
          </a:prstGeom>
          <a:noFill/>
          <a:ln>
            <a:noFill/>
          </a:ln>
        </p:spPr>
      </p:pic>
      <p:pic>
        <p:nvPicPr>
          <p:cNvPr id="512" name="Google Shape;512;p14"/>
          <p:cNvPicPr preferRelativeResize="0"/>
          <p:nvPr/>
        </p:nvPicPr>
        <p:blipFill rotWithShape="1">
          <a:blip r:embed="rId2">
            <a:alphaModFix/>
          </a:blip>
          <a:srcRect t="23075" r="88584" b="62117"/>
          <a:stretch/>
        </p:blipFill>
        <p:spPr>
          <a:xfrm>
            <a:off x="7800300" y="2895775"/>
            <a:ext cx="261627" cy="3391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13"/>
        <p:cNvGrpSpPr/>
        <p:nvPr/>
      </p:nvGrpSpPr>
      <p:grpSpPr>
        <a:xfrm>
          <a:off x="0" y="0"/>
          <a:ext cx="0" cy="0"/>
          <a:chOff x="0" y="0"/>
          <a:chExt cx="0" cy="0"/>
        </a:xfrm>
      </p:grpSpPr>
      <p:grpSp>
        <p:nvGrpSpPr>
          <p:cNvPr id="514" name="Google Shape;514;p15"/>
          <p:cNvGrpSpPr/>
          <p:nvPr/>
        </p:nvGrpSpPr>
        <p:grpSpPr>
          <a:xfrm>
            <a:off x="372900" y="317225"/>
            <a:ext cx="8399164" cy="4509701"/>
            <a:chOff x="372900" y="317225"/>
            <a:chExt cx="8399164" cy="4509701"/>
          </a:xfrm>
        </p:grpSpPr>
        <p:sp>
          <p:nvSpPr>
            <p:cNvPr id="515" name="Google Shape;515;p15"/>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5"/>
            <p:cNvGrpSpPr/>
            <p:nvPr/>
          </p:nvGrpSpPr>
          <p:grpSpPr>
            <a:xfrm>
              <a:off x="372900" y="317424"/>
              <a:ext cx="8399164" cy="4509502"/>
              <a:chOff x="-75" y="-4650"/>
              <a:chExt cx="9155400" cy="5153127"/>
            </a:xfrm>
          </p:grpSpPr>
          <p:cxnSp>
            <p:nvCxnSpPr>
              <p:cNvPr id="517" name="Google Shape;517;p15"/>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18" name="Google Shape;518;p15"/>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19" name="Google Shape;519;p15"/>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20" name="Google Shape;520;p15"/>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521" name="Google Shape;521;p15"/>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522" name="Google Shape;522;p15"/>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23" name="Google Shape;523;p15"/>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24" name="Google Shape;524;p15"/>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25" name="Google Shape;525;p15"/>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26" name="Google Shape;526;p15"/>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27" name="Google Shape;527;p15"/>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28" name="Google Shape;528;p15"/>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29" name="Google Shape;529;p15"/>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30" name="Google Shape;530;p15"/>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31" name="Google Shape;531;p15"/>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32" name="Google Shape;532;p15"/>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33" name="Google Shape;533;p15"/>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534" name="Google Shape;534;p15"/>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35" name="Google Shape;535;p15"/>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36" name="Google Shape;536;p15"/>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37" name="Google Shape;537;p15"/>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38" name="Google Shape;538;p15"/>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39" name="Google Shape;539;p15"/>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0" name="Google Shape;540;p15"/>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1" name="Google Shape;541;p15"/>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2" name="Google Shape;542;p15"/>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3" name="Google Shape;543;p15"/>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4" name="Google Shape;544;p15"/>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5" name="Google Shape;545;p15"/>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6" name="Google Shape;546;p15"/>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7" name="Google Shape;547;p15"/>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48" name="Google Shape;548;p15"/>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549" name="Google Shape;549;p15"/>
          <p:cNvSpPr txBox="1">
            <a:spLocks noGrp="1"/>
          </p:cNvSpPr>
          <p:nvPr>
            <p:ph type="title"/>
          </p:nvPr>
        </p:nvSpPr>
        <p:spPr>
          <a:xfrm>
            <a:off x="715100" y="2359350"/>
            <a:ext cx="5444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0" name="Google Shape;550;p15"/>
          <p:cNvSpPr txBox="1">
            <a:spLocks noGrp="1"/>
          </p:cNvSpPr>
          <p:nvPr>
            <p:ph type="title" idx="2" hasCustomPrompt="1"/>
          </p:nvPr>
        </p:nvSpPr>
        <p:spPr>
          <a:xfrm>
            <a:off x="715088" y="1517550"/>
            <a:ext cx="1659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1">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51" name="Google Shape;551;p15"/>
          <p:cNvSpPr txBox="1">
            <a:spLocks noGrp="1"/>
          </p:cNvSpPr>
          <p:nvPr>
            <p:ph type="subTitle" idx="1"/>
          </p:nvPr>
        </p:nvSpPr>
        <p:spPr>
          <a:xfrm>
            <a:off x="715088" y="3201150"/>
            <a:ext cx="4360200" cy="4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52" name="Google Shape;552;p15"/>
          <p:cNvPicPr preferRelativeResize="0"/>
          <p:nvPr/>
        </p:nvPicPr>
        <p:blipFill rotWithShape="1">
          <a:blip r:embed="rId2">
            <a:alphaModFix/>
          </a:blip>
          <a:srcRect t="23075" r="88584" b="62117"/>
          <a:stretch/>
        </p:blipFill>
        <p:spPr>
          <a:xfrm>
            <a:off x="7401500" y="1121525"/>
            <a:ext cx="261627" cy="339173"/>
          </a:xfrm>
          <a:prstGeom prst="rect">
            <a:avLst/>
          </a:prstGeom>
          <a:noFill/>
          <a:ln>
            <a:noFill/>
          </a:ln>
        </p:spPr>
      </p:pic>
      <p:pic>
        <p:nvPicPr>
          <p:cNvPr id="553" name="Google Shape;553;p15"/>
          <p:cNvPicPr preferRelativeResize="0"/>
          <p:nvPr/>
        </p:nvPicPr>
        <p:blipFill rotWithShape="1">
          <a:blip r:embed="rId2">
            <a:alphaModFix/>
          </a:blip>
          <a:srcRect l="88584" t="31186" b="55558"/>
          <a:stretch/>
        </p:blipFill>
        <p:spPr>
          <a:xfrm>
            <a:off x="2398875" y="1383674"/>
            <a:ext cx="261627" cy="303626"/>
          </a:xfrm>
          <a:prstGeom prst="rect">
            <a:avLst/>
          </a:prstGeom>
          <a:noFill/>
          <a:ln>
            <a:noFill/>
          </a:ln>
        </p:spPr>
      </p:pic>
      <p:pic>
        <p:nvPicPr>
          <p:cNvPr id="554" name="Google Shape;554;p15"/>
          <p:cNvPicPr preferRelativeResize="0"/>
          <p:nvPr/>
        </p:nvPicPr>
        <p:blipFill rotWithShape="1">
          <a:blip r:embed="rId2">
            <a:alphaModFix/>
          </a:blip>
          <a:srcRect l="9958" t="40088" r="80549" b="45104"/>
          <a:stretch/>
        </p:blipFill>
        <p:spPr>
          <a:xfrm>
            <a:off x="7927550" y="1687300"/>
            <a:ext cx="261627" cy="407936"/>
          </a:xfrm>
          <a:prstGeom prst="rect">
            <a:avLst/>
          </a:prstGeom>
          <a:noFill/>
          <a:ln>
            <a:noFill/>
          </a:ln>
        </p:spPr>
      </p:pic>
      <p:pic>
        <p:nvPicPr>
          <p:cNvPr id="555" name="Google Shape;555;p15"/>
          <p:cNvPicPr preferRelativeResize="0"/>
          <p:nvPr/>
        </p:nvPicPr>
        <p:blipFill rotWithShape="1">
          <a:blip r:embed="rId3">
            <a:alphaModFix/>
          </a:blip>
          <a:srcRect l="86859" t="20960" b="68473"/>
          <a:stretch/>
        </p:blipFill>
        <p:spPr>
          <a:xfrm>
            <a:off x="7994300" y="1096263"/>
            <a:ext cx="293228" cy="235651"/>
          </a:xfrm>
          <a:prstGeom prst="rect">
            <a:avLst/>
          </a:prstGeom>
          <a:noFill/>
          <a:ln>
            <a:noFill/>
          </a:ln>
        </p:spPr>
      </p:pic>
      <p:pic>
        <p:nvPicPr>
          <p:cNvPr id="556" name="Google Shape;556;p15"/>
          <p:cNvPicPr preferRelativeResize="0"/>
          <p:nvPr/>
        </p:nvPicPr>
        <p:blipFill rotWithShape="1">
          <a:blip r:embed="rId2">
            <a:alphaModFix/>
          </a:blip>
          <a:srcRect t="23075" r="88584" b="62117"/>
          <a:stretch/>
        </p:blipFill>
        <p:spPr>
          <a:xfrm>
            <a:off x="1981575" y="1044500"/>
            <a:ext cx="261627" cy="339173"/>
          </a:xfrm>
          <a:prstGeom prst="rect">
            <a:avLst/>
          </a:prstGeom>
          <a:noFill/>
          <a:ln>
            <a:noFill/>
          </a:ln>
        </p:spPr>
      </p:pic>
      <p:pic>
        <p:nvPicPr>
          <p:cNvPr id="557" name="Google Shape;557;p15"/>
          <p:cNvPicPr preferRelativeResize="0"/>
          <p:nvPr/>
        </p:nvPicPr>
        <p:blipFill rotWithShape="1">
          <a:blip r:embed="rId3">
            <a:alphaModFix/>
          </a:blip>
          <a:srcRect l="86859" t="20960" b="68473"/>
          <a:stretch/>
        </p:blipFill>
        <p:spPr>
          <a:xfrm>
            <a:off x="2461075" y="935700"/>
            <a:ext cx="293228" cy="2356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558"/>
        <p:cNvGrpSpPr/>
        <p:nvPr/>
      </p:nvGrpSpPr>
      <p:grpSpPr>
        <a:xfrm>
          <a:off x="0" y="0"/>
          <a:ext cx="0" cy="0"/>
          <a:chOff x="0" y="0"/>
          <a:chExt cx="0" cy="0"/>
        </a:xfrm>
      </p:grpSpPr>
      <p:grpSp>
        <p:nvGrpSpPr>
          <p:cNvPr id="559" name="Google Shape;559;p16"/>
          <p:cNvGrpSpPr/>
          <p:nvPr/>
        </p:nvGrpSpPr>
        <p:grpSpPr>
          <a:xfrm>
            <a:off x="372900" y="317225"/>
            <a:ext cx="8399164" cy="4509701"/>
            <a:chOff x="372900" y="317225"/>
            <a:chExt cx="8399164" cy="4509701"/>
          </a:xfrm>
        </p:grpSpPr>
        <p:sp>
          <p:nvSpPr>
            <p:cNvPr id="560" name="Google Shape;560;p16"/>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16"/>
            <p:cNvGrpSpPr/>
            <p:nvPr/>
          </p:nvGrpSpPr>
          <p:grpSpPr>
            <a:xfrm>
              <a:off x="372900" y="317424"/>
              <a:ext cx="8399164" cy="4509502"/>
              <a:chOff x="-75" y="-4650"/>
              <a:chExt cx="9155400" cy="5153127"/>
            </a:xfrm>
          </p:grpSpPr>
          <p:cxnSp>
            <p:nvCxnSpPr>
              <p:cNvPr id="562" name="Google Shape;562;p16"/>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63" name="Google Shape;563;p16"/>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64" name="Google Shape;564;p16"/>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65" name="Google Shape;565;p16"/>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566" name="Google Shape;566;p16"/>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567" name="Google Shape;567;p16"/>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68" name="Google Shape;568;p16"/>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69" name="Google Shape;569;p16"/>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70" name="Google Shape;570;p16"/>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71" name="Google Shape;571;p16"/>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72" name="Google Shape;572;p16"/>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573" name="Google Shape;573;p16"/>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74" name="Google Shape;574;p16"/>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75" name="Google Shape;575;p16"/>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76" name="Google Shape;576;p16"/>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77" name="Google Shape;577;p16"/>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78" name="Google Shape;578;p16"/>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579" name="Google Shape;579;p16"/>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80" name="Google Shape;580;p16"/>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81" name="Google Shape;581;p16"/>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82" name="Google Shape;582;p16"/>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83" name="Google Shape;583;p16"/>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4" name="Google Shape;584;p16"/>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5" name="Google Shape;585;p16"/>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6" name="Google Shape;586;p16"/>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7" name="Google Shape;587;p16"/>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8" name="Google Shape;588;p16"/>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89" name="Google Shape;589;p16"/>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90" name="Google Shape;590;p16"/>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91" name="Google Shape;591;p16"/>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92" name="Google Shape;592;p16"/>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593" name="Google Shape;593;p16"/>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594" name="Google Shape;594;p16"/>
          <p:cNvSpPr txBox="1">
            <a:spLocks noGrp="1"/>
          </p:cNvSpPr>
          <p:nvPr>
            <p:ph type="title"/>
          </p:nvPr>
        </p:nvSpPr>
        <p:spPr>
          <a:xfrm>
            <a:off x="2376125" y="2359350"/>
            <a:ext cx="6053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5" name="Google Shape;595;p16"/>
          <p:cNvSpPr txBox="1">
            <a:spLocks noGrp="1"/>
          </p:cNvSpPr>
          <p:nvPr>
            <p:ph type="title" idx="2" hasCustomPrompt="1"/>
          </p:nvPr>
        </p:nvSpPr>
        <p:spPr>
          <a:xfrm>
            <a:off x="6769288" y="1517550"/>
            <a:ext cx="1659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b="1">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6" name="Google Shape;596;p16"/>
          <p:cNvSpPr txBox="1">
            <a:spLocks noGrp="1"/>
          </p:cNvSpPr>
          <p:nvPr>
            <p:ph type="subTitle" idx="1"/>
          </p:nvPr>
        </p:nvSpPr>
        <p:spPr>
          <a:xfrm>
            <a:off x="4068688" y="3201150"/>
            <a:ext cx="4360200" cy="4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97" name="Google Shape;597;p16"/>
          <p:cNvPicPr preferRelativeResize="0"/>
          <p:nvPr/>
        </p:nvPicPr>
        <p:blipFill rotWithShape="1">
          <a:blip r:embed="rId2">
            <a:alphaModFix/>
          </a:blip>
          <a:srcRect l="88584" t="31186" b="55558"/>
          <a:stretch/>
        </p:blipFill>
        <p:spPr>
          <a:xfrm>
            <a:off x="842525" y="1415199"/>
            <a:ext cx="261627" cy="303626"/>
          </a:xfrm>
          <a:prstGeom prst="rect">
            <a:avLst/>
          </a:prstGeom>
          <a:noFill/>
          <a:ln>
            <a:noFill/>
          </a:ln>
        </p:spPr>
      </p:pic>
      <p:pic>
        <p:nvPicPr>
          <p:cNvPr id="598" name="Google Shape;598;p16"/>
          <p:cNvPicPr preferRelativeResize="0"/>
          <p:nvPr/>
        </p:nvPicPr>
        <p:blipFill rotWithShape="1">
          <a:blip r:embed="rId2">
            <a:alphaModFix/>
          </a:blip>
          <a:srcRect t="23075" r="88584" b="62117"/>
          <a:stretch/>
        </p:blipFill>
        <p:spPr>
          <a:xfrm>
            <a:off x="1018875" y="926775"/>
            <a:ext cx="261627" cy="339173"/>
          </a:xfrm>
          <a:prstGeom prst="rect">
            <a:avLst/>
          </a:prstGeom>
          <a:noFill/>
          <a:ln>
            <a:noFill/>
          </a:ln>
        </p:spPr>
      </p:pic>
      <p:pic>
        <p:nvPicPr>
          <p:cNvPr id="599" name="Google Shape;599;p16"/>
          <p:cNvPicPr preferRelativeResize="0"/>
          <p:nvPr/>
        </p:nvPicPr>
        <p:blipFill rotWithShape="1">
          <a:blip r:embed="rId3">
            <a:alphaModFix/>
          </a:blip>
          <a:srcRect l="86859" t="20960" b="68473"/>
          <a:stretch/>
        </p:blipFill>
        <p:spPr>
          <a:xfrm>
            <a:off x="1434925" y="1502250"/>
            <a:ext cx="293228" cy="235651"/>
          </a:xfrm>
          <a:prstGeom prst="rect">
            <a:avLst/>
          </a:prstGeom>
          <a:noFill/>
          <a:ln>
            <a:noFill/>
          </a:ln>
        </p:spPr>
      </p:pic>
      <p:pic>
        <p:nvPicPr>
          <p:cNvPr id="600" name="Google Shape;600;p16"/>
          <p:cNvPicPr preferRelativeResize="0"/>
          <p:nvPr/>
        </p:nvPicPr>
        <p:blipFill rotWithShape="1">
          <a:blip r:embed="rId2">
            <a:alphaModFix/>
          </a:blip>
          <a:srcRect t="23075" r="88584" b="62117"/>
          <a:stretch/>
        </p:blipFill>
        <p:spPr>
          <a:xfrm>
            <a:off x="8008875" y="4137875"/>
            <a:ext cx="261627" cy="339173"/>
          </a:xfrm>
          <a:prstGeom prst="rect">
            <a:avLst/>
          </a:prstGeom>
          <a:noFill/>
          <a:ln>
            <a:noFill/>
          </a:ln>
        </p:spPr>
      </p:pic>
      <p:pic>
        <p:nvPicPr>
          <p:cNvPr id="601" name="Google Shape;601;p16"/>
          <p:cNvPicPr preferRelativeResize="0"/>
          <p:nvPr/>
        </p:nvPicPr>
        <p:blipFill rotWithShape="1">
          <a:blip r:embed="rId2">
            <a:alphaModFix/>
          </a:blip>
          <a:srcRect l="88584" t="31186" b="55558"/>
          <a:stretch/>
        </p:blipFill>
        <p:spPr>
          <a:xfrm>
            <a:off x="7407900" y="3881999"/>
            <a:ext cx="261627" cy="303626"/>
          </a:xfrm>
          <a:prstGeom prst="rect">
            <a:avLst/>
          </a:prstGeom>
          <a:noFill/>
          <a:ln>
            <a:noFill/>
          </a:ln>
        </p:spPr>
      </p:pic>
      <p:pic>
        <p:nvPicPr>
          <p:cNvPr id="602" name="Google Shape;602;p16"/>
          <p:cNvPicPr preferRelativeResize="0"/>
          <p:nvPr/>
        </p:nvPicPr>
        <p:blipFill rotWithShape="1">
          <a:blip r:embed="rId3">
            <a:alphaModFix/>
          </a:blip>
          <a:srcRect l="86859" t="20960" b="68473"/>
          <a:stretch/>
        </p:blipFill>
        <p:spPr>
          <a:xfrm>
            <a:off x="7160525" y="4372850"/>
            <a:ext cx="293228" cy="2356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03"/>
        <p:cNvGrpSpPr/>
        <p:nvPr/>
      </p:nvGrpSpPr>
      <p:grpSpPr>
        <a:xfrm>
          <a:off x="0" y="0"/>
          <a:ext cx="0" cy="0"/>
          <a:chOff x="0" y="0"/>
          <a:chExt cx="0" cy="0"/>
        </a:xfrm>
      </p:grpSpPr>
      <p:grpSp>
        <p:nvGrpSpPr>
          <p:cNvPr id="604" name="Google Shape;604;p17"/>
          <p:cNvGrpSpPr/>
          <p:nvPr/>
        </p:nvGrpSpPr>
        <p:grpSpPr>
          <a:xfrm>
            <a:off x="128550" y="126893"/>
            <a:ext cx="8887995" cy="4890320"/>
            <a:chOff x="372900" y="317225"/>
            <a:chExt cx="8399164" cy="4509701"/>
          </a:xfrm>
        </p:grpSpPr>
        <p:sp>
          <p:nvSpPr>
            <p:cNvPr id="605" name="Google Shape;605;p17"/>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7"/>
            <p:cNvGrpSpPr/>
            <p:nvPr/>
          </p:nvGrpSpPr>
          <p:grpSpPr>
            <a:xfrm>
              <a:off x="372900" y="317424"/>
              <a:ext cx="8399164" cy="4509502"/>
              <a:chOff x="-75" y="-4650"/>
              <a:chExt cx="9155400" cy="5153127"/>
            </a:xfrm>
          </p:grpSpPr>
          <p:cxnSp>
            <p:nvCxnSpPr>
              <p:cNvPr id="607" name="Google Shape;607;p17"/>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08" name="Google Shape;608;p17"/>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09" name="Google Shape;609;p17"/>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0" name="Google Shape;610;p17"/>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611" name="Google Shape;611;p17"/>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612" name="Google Shape;612;p17"/>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3" name="Google Shape;613;p17"/>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14" name="Google Shape;614;p17"/>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5" name="Google Shape;615;p17"/>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16" name="Google Shape;616;p17"/>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7" name="Google Shape;617;p17"/>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18" name="Google Shape;618;p17"/>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9" name="Google Shape;619;p17"/>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20" name="Google Shape;620;p17"/>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21" name="Google Shape;621;p17"/>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22" name="Google Shape;622;p17"/>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23" name="Google Shape;623;p17"/>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624" name="Google Shape;624;p17"/>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25" name="Google Shape;625;p17"/>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26" name="Google Shape;626;p17"/>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27" name="Google Shape;627;p17"/>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28" name="Google Shape;628;p17"/>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29" name="Google Shape;629;p17"/>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0" name="Google Shape;630;p17"/>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1" name="Google Shape;631;p17"/>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2" name="Google Shape;632;p17"/>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3" name="Google Shape;633;p17"/>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4" name="Google Shape;634;p17"/>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5" name="Google Shape;635;p17"/>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6" name="Google Shape;636;p17"/>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7" name="Google Shape;637;p17"/>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38" name="Google Shape;638;p17"/>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grpSp>
        <p:nvGrpSpPr>
          <p:cNvPr id="639" name="Google Shape;639;p17"/>
          <p:cNvGrpSpPr/>
          <p:nvPr/>
        </p:nvGrpSpPr>
        <p:grpSpPr>
          <a:xfrm>
            <a:off x="128550" y="126893"/>
            <a:ext cx="8887995" cy="4890320"/>
            <a:chOff x="372900" y="317225"/>
            <a:chExt cx="8399164" cy="4509701"/>
          </a:xfrm>
        </p:grpSpPr>
        <p:sp>
          <p:nvSpPr>
            <p:cNvPr id="640" name="Google Shape;640;p17"/>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17"/>
            <p:cNvGrpSpPr/>
            <p:nvPr/>
          </p:nvGrpSpPr>
          <p:grpSpPr>
            <a:xfrm>
              <a:off x="372900" y="317424"/>
              <a:ext cx="8399164" cy="4509502"/>
              <a:chOff x="-75" y="-4650"/>
              <a:chExt cx="9155400" cy="5153127"/>
            </a:xfrm>
          </p:grpSpPr>
          <p:cxnSp>
            <p:nvCxnSpPr>
              <p:cNvPr id="642" name="Google Shape;642;p17"/>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43" name="Google Shape;643;p17"/>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44" name="Google Shape;644;p17"/>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45" name="Google Shape;645;p17"/>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646" name="Google Shape;646;p17"/>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647" name="Google Shape;647;p17"/>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48" name="Google Shape;648;p17"/>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49" name="Google Shape;649;p17"/>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0" name="Google Shape;650;p17"/>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51" name="Google Shape;651;p17"/>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2" name="Google Shape;652;p17"/>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53" name="Google Shape;653;p17"/>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4" name="Google Shape;654;p17"/>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55" name="Google Shape;655;p17"/>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6" name="Google Shape;656;p17"/>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57" name="Google Shape;657;p17"/>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8" name="Google Shape;658;p17"/>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659" name="Google Shape;659;p17"/>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60" name="Google Shape;660;p17"/>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61" name="Google Shape;661;p17"/>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62" name="Google Shape;662;p17"/>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63" name="Google Shape;663;p17"/>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4" name="Google Shape;664;p17"/>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5" name="Google Shape;665;p17"/>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6" name="Google Shape;666;p17"/>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7" name="Google Shape;667;p17"/>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8" name="Google Shape;668;p17"/>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69" name="Google Shape;669;p17"/>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70" name="Google Shape;670;p17"/>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71" name="Google Shape;671;p17"/>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72" name="Google Shape;672;p17"/>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673" name="Google Shape;673;p17"/>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674" name="Google Shape;674;p17"/>
          <p:cNvSpPr txBox="1">
            <a:spLocks noGrp="1"/>
          </p:cNvSpPr>
          <p:nvPr>
            <p:ph type="subTitle" idx="1"/>
          </p:nvPr>
        </p:nvSpPr>
        <p:spPr>
          <a:xfrm>
            <a:off x="715100" y="2715450"/>
            <a:ext cx="2907600" cy="10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5" name="Google Shape;675;p17"/>
          <p:cNvSpPr txBox="1">
            <a:spLocks noGrp="1"/>
          </p:cNvSpPr>
          <p:nvPr>
            <p:ph type="title"/>
          </p:nvPr>
        </p:nvSpPr>
        <p:spPr>
          <a:xfrm>
            <a:off x="720550" y="1361250"/>
            <a:ext cx="4101300" cy="1354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6" name="Google Shape;676;p17"/>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677" name="Google Shape;677;p17"/>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678" name="Google Shape;678;p17"/>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679" name="Google Shape;679;p17"/>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680" name="Google Shape;680;p17"/>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681" name="Google Shape;681;p17"/>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726"/>
        <p:cNvGrpSpPr/>
        <p:nvPr/>
      </p:nvGrpSpPr>
      <p:grpSpPr>
        <a:xfrm>
          <a:off x="0" y="0"/>
          <a:ext cx="0" cy="0"/>
          <a:chOff x="0" y="0"/>
          <a:chExt cx="0" cy="0"/>
        </a:xfrm>
      </p:grpSpPr>
      <p:grpSp>
        <p:nvGrpSpPr>
          <p:cNvPr id="727" name="Google Shape;727;p19"/>
          <p:cNvGrpSpPr/>
          <p:nvPr/>
        </p:nvGrpSpPr>
        <p:grpSpPr>
          <a:xfrm>
            <a:off x="128550" y="126893"/>
            <a:ext cx="8887995" cy="4890320"/>
            <a:chOff x="372900" y="317225"/>
            <a:chExt cx="8399164" cy="4509701"/>
          </a:xfrm>
        </p:grpSpPr>
        <p:sp>
          <p:nvSpPr>
            <p:cNvPr id="728" name="Google Shape;728;p19"/>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19"/>
            <p:cNvGrpSpPr/>
            <p:nvPr/>
          </p:nvGrpSpPr>
          <p:grpSpPr>
            <a:xfrm>
              <a:off x="372900" y="317424"/>
              <a:ext cx="8399164" cy="4509502"/>
              <a:chOff x="-75" y="-4650"/>
              <a:chExt cx="9155400" cy="5153127"/>
            </a:xfrm>
          </p:grpSpPr>
          <p:cxnSp>
            <p:nvCxnSpPr>
              <p:cNvPr id="730" name="Google Shape;730;p19"/>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31" name="Google Shape;731;p19"/>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32" name="Google Shape;732;p19"/>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33" name="Google Shape;733;p19"/>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734" name="Google Shape;734;p19"/>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735" name="Google Shape;735;p19"/>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36" name="Google Shape;736;p19"/>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37" name="Google Shape;737;p19"/>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38" name="Google Shape;738;p19"/>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39" name="Google Shape;739;p19"/>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0" name="Google Shape;740;p19"/>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41" name="Google Shape;741;p19"/>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2" name="Google Shape;742;p19"/>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43" name="Google Shape;743;p19"/>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4" name="Google Shape;744;p19"/>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45" name="Google Shape;745;p19"/>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6" name="Google Shape;746;p19"/>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747" name="Google Shape;747;p19"/>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48" name="Google Shape;748;p19"/>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9" name="Google Shape;749;p19"/>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50" name="Google Shape;750;p19"/>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51" name="Google Shape;751;p19"/>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2" name="Google Shape;752;p19"/>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3" name="Google Shape;753;p19"/>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4" name="Google Shape;754;p19"/>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5" name="Google Shape;755;p19"/>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6" name="Google Shape;756;p19"/>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7" name="Google Shape;757;p19"/>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8" name="Google Shape;758;p19"/>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59" name="Google Shape;759;p19"/>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60" name="Google Shape;760;p19"/>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61" name="Google Shape;761;p19"/>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762" name="Google Shape;762;p19"/>
          <p:cNvSpPr txBox="1">
            <a:spLocks noGrp="1"/>
          </p:cNvSpPr>
          <p:nvPr>
            <p:ph type="subTitle" idx="1"/>
          </p:nvPr>
        </p:nvSpPr>
        <p:spPr>
          <a:xfrm>
            <a:off x="5098175" y="2624175"/>
            <a:ext cx="3330300" cy="79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3" name="Google Shape;763;p19"/>
          <p:cNvSpPr txBox="1">
            <a:spLocks noGrp="1"/>
          </p:cNvSpPr>
          <p:nvPr>
            <p:ph type="title"/>
          </p:nvPr>
        </p:nvSpPr>
        <p:spPr>
          <a:xfrm>
            <a:off x="5959200" y="1661620"/>
            <a:ext cx="2464800" cy="90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764" name="Google Shape;764;p19"/>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765" name="Google Shape;765;p19"/>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766" name="Google Shape;766;p19"/>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767" name="Google Shape;767;p19"/>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768" name="Google Shape;768;p19"/>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769" name="Google Shape;769;p19"/>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_1">
    <p:spTree>
      <p:nvGrpSpPr>
        <p:cNvPr id="1" name="Shape 770"/>
        <p:cNvGrpSpPr/>
        <p:nvPr/>
      </p:nvGrpSpPr>
      <p:grpSpPr>
        <a:xfrm>
          <a:off x="0" y="0"/>
          <a:ext cx="0" cy="0"/>
          <a:chOff x="0" y="0"/>
          <a:chExt cx="0" cy="0"/>
        </a:xfrm>
      </p:grpSpPr>
      <p:grpSp>
        <p:nvGrpSpPr>
          <p:cNvPr id="771" name="Google Shape;771;p20"/>
          <p:cNvGrpSpPr/>
          <p:nvPr/>
        </p:nvGrpSpPr>
        <p:grpSpPr>
          <a:xfrm>
            <a:off x="372900" y="317225"/>
            <a:ext cx="8399164" cy="4509701"/>
            <a:chOff x="372900" y="317225"/>
            <a:chExt cx="8399164" cy="4509701"/>
          </a:xfrm>
        </p:grpSpPr>
        <p:sp>
          <p:nvSpPr>
            <p:cNvPr id="772" name="Google Shape;772;p20"/>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0"/>
            <p:cNvGrpSpPr/>
            <p:nvPr/>
          </p:nvGrpSpPr>
          <p:grpSpPr>
            <a:xfrm>
              <a:off x="372900" y="317424"/>
              <a:ext cx="8399164" cy="4509502"/>
              <a:chOff x="-75" y="-4650"/>
              <a:chExt cx="9155400" cy="5153127"/>
            </a:xfrm>
          </p:grpSpPr>
          <p:cxnSp>
            <p:nvCxnSpPr>
              <p:cNvPr id="774" name="Google Shape;774;p20"/>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75" name="Google Shape;775;p20"/>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76" name="Google Shape;776;p20"/>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77" name="Google Shape;777;p20"/>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778" name="Google Shape;778;p20"/>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779" name="Google Shape;779;p20"/>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80" name="Google Shape;780;p20"/>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81" name="Google Shape;781;p20"/>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82" name="Google Shape;782;p20"/>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83" name="Google Shape;783;p20"/>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84" name="Google Shape;784;p20"/>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785" name="Google Shape;785;p20"/>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86" name="Google Shape;786;p20"/>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87" name="Google Shape;787;p20"/>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88" name="Google Shape;788;p20"/>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89" name="Google Shape;789;p20"/>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90" name="Google Shape;790;p20"/>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791" name="Google Shape;791;p20"/>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92" name="Google Shape;792;p20"/>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93" name="Google Shape;793;p20"/>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94" name="Google Shape;794;p20"/>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95" name="Google Shape;795;p20"/>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96" name="Google Shape;796;p20"/>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97" name="Google Shape;797;p20"/>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98" name="Google Shape;798;p20"/>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99" name="Google Shape;799;p20"/>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0" name="Google Shape;800;p20"/>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1" name="Google Shape;801;p20"/>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2" name="Google Shape;802;p20"/>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3" name="Google Shape;803;p20"/>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4" name="Google Shape;804;p20"/>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5" name="Google Shape;805;p20"/>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806" name="Google Shape;806;p20"/>
          <p:cNvSpPr txBox="1">
            <a:spLocks noGrp="1"/>
          </p:cNvSpPr>
          <p:nvPr>
            <p:ph type="subTitle" idx="1"/>
          </p:nvPr>
        </p:nvSpPr>
        <p:spPr>
          <a:xfrm>
            <a:off x="1947987" y="2656425"/>
            <a:ext cx="5255100" cy="7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20"/>
          <p:cNvSpPr txBox="1">
            <a:spLocks noGrp="1"/>
          </p:cNvSpPr>
          <p:nvPr>
            <p:ph type="title"/>
          </p:nvPr>
        </p:nvSpPr>
        <p:spPr>
          <a:xfrm>
            <a:off x="1940925" y="1693875"/>
            <a:ext cx="5255100" cy="90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00" b="1">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08" name="Google Shape;808;p20"/>
          <p:cNvPicPr preferRelativeResize="0"/>
          <p:nvPr/>
        </p:nvPicPr>
        <p:blipFill rotWithShape="1">
          <a:blip r:embed="rId2">
            <a:alphaModFix/>
          </a:blip>
          <a:srcRect l="88584" t="31186" b="55558"/>
          <a:stretch/>
        </p:blipFill>
        <p:spPr>
          <a:xfrm>
            <a:off x="7305338" y="906324"/>
            <a:ext cx="261627" cy="303626"/>
          </a:xfrm>
          <a:prstGeom prst="rect">
            <a:avLst/>
          </a:prstGeom>
          <a:noFill/>
          <a:ln>
            <a:noFill/>
          </a:ln>
        </p:spPr>
      </p:pic>
      <p:pic>
        <p:nvPicPr>
          <p:cNvPr id="809" name="Google Shape;809;p20"/>
          <p:cNvPicPr preferRelativeResize="0"/>
          <p:nvPr/>
        </p:nvPicPr>
        <p:blipFill rotWithShape="1">
          <a:blip r:embed="rId2">
            <a:alphaModFix/>
          </a:blip>
          <a:srcRect l="9958" t="40088" r="80549" b="45104"/>
          <a:stretch/>
        </p:blipFill>
        <p:spPr>
          <a:xfrm>
            <a:off x="842900" y="2035425"/>
            <a:ext cx="261627" cy="407936"/>
          </a:xfrm>
          <a:prstGeom prst="rect">
            <a:avLst/>
          </a:prstGeom>
          <a:noFill/>
          <a:ln>
            <a:noFill/>
          </a:ln>
        </p:spPr>
      </p:pic>
      <p:pic>
        <p:nvPicPr>
          <p:cNvPr id="810" name="Google Shape;810;p20"/>
          <p:cNvPicPr preferRelativeResize="0"/>
          <p:nvPr/>
        </p:nvPicPr>
        <p:blipFill rotWithShape="1">
          <a:blip r:embed="rId2">
            <a:alphaModFix/>
          </a:blip>
          <a:srcRect t="23075" r="88584" b="62117"/>
          <a:stretch/>
        </p:blipFill>
        <p:spPr>
          <a:xfrm>
            <a:off x="1351650" y="2283975"/>
            <a:ext cx="261627" cy="339173"/>
          </a:xfrm>
          <a:prstGeom prst="rect">
            <a:avLst/>
          </a:prstGeom>
          <a:noFill/>
          <a:ln>
            <a:noFill/>
          </a:ln>
        </p:spPr>
      </p:pic>
      <p:pic>
        <p:nvPicPr>
          <p:cNvPr id="811" name="Google Shape;811;p20"/>
          <p:cNvPicPr preferRelativeResize="0"/>
          <p:nvPr/>
        </p:nvPicPr>
        <p:blipFill rotWithShape="1">
          <a:blip r:embed="rId2">
            <a:alphaModFix/>
          </a:blip>
          <a:srcRect t="23075" r="88584" b="62117"/>
          <a:stretch/>
        </p:blipFill>
        <p:spPr>
          <a:xfrm>
            <a:off x="8081250" y="1445625"/>
            <a:ext cx="261627" cy="3391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12"/>
        <p:cNvGrpSpPr/>
        <p:nvPr/>
      </p:nvGrpSpPr>
      <p:grpSpPr>
        <a:xfrm>
          <a:off x="0" y="0"/>
          <a:ext cx="0" cy="0"/>
          <a:chOff x="0" y="0"/>
          <a:chExt cx="0" cy="0"/>
        </a:xfrm>
      </p:grpSpPr>
      <p:grpSp>
        <p:nvGrpSpPr>
          <p:cNvPr id="813" name="Google Shape;813;p21"/>
          <p:cNvGrpSpPr/>
          <p:nvPr/>
        </p:nvGrpSpPr>
        <p:grpSpPr>
          <a:xfrm>
            <a:off x="128550" y="126893"/>
            <a:ext cx="8887995" cy="4890320"/>
            <a:chOff x="372900" y="317225"/>
            <a:chExt cx="8399164" cy="4509701"/>
          </a:xfrm>
        </p:grpSpPr>
        <p:sp>
          <p:nvSpPr>
            <p:cNvPr id="814" name="Google Shape;814;p21"/>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1"/>
            <p:cNvGrpSpPr/>
            <p:nvPr/>
          </p:nvGrpSpPr>
          <p:grpSpPr>
            <a:xfrm>
              <a:off x="372900" y="317424"/>
              <a:ext cx="8399164" cy="4509502"/>
              <a:chOff x="-75" y="-4650"/>
              <a:chExt cx="9155400" cy="5153127"/>
            </a:xfrm>
          </p:grpSpPr>
          <p:cxnSp>
            <p:nvCxnSpPr>
              <p:cNvPr id="816" name="Google Shape;816;p21"/>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17" name="Google Shape;817;p21"/>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18" name="Google Shape;818;p21"/>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19" name="Google Shape;819;p21"/>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820" name="Google Shape;820;p21"/>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821" name="Google Shape;821;p21"/>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22" name="Google Shape;822;p21"/>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23" name="Google Shape;823;p21"/>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24" name="Google Shape;824;p21"/>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25" name="Google Shape;825;p21"/>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26" name="Google Shape;826;p21"/>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27" name="Google Shape;827;p21"/>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28" name="Google Shape;828;p21"/>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29" name="Google Shape;829;p21"/>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30" name="Google Shape;830;p21"/>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31" name="Google Shape;831;p21"/>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32" name="Google Shape;832;p21"/>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833" name="Google Shape;833;p21"/>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34" name="Google Shape;834;p21"/>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35" name="Google Shape;835;p21"/>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36" name="Google Shape;836;p21"/>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37" name="Google Shape;837;p21"/>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38" name="Google Shape;838;p21"/>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39" name="Google Shape;839;p21"/>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0" name="Google Shape;840;p21"/>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1" name="Google Shape;841;p21"/>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2" name="Google Shape;842;p21"/>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3" name="Google Shape;843;p21"/>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4" name="Google Shape;844;p21"/>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5" name="Google Shape;845;p21"/>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6" name="Google Shape;846;p21"/>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7" name="Google Shape;847;p21"/>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848" name="Google Shape;848;p21"/>
          <p:cNvSpPr txBox="1">
            <a:spLocks noGrp="1"/>
          </p:cNvSpPr>
          <p:nvPr>
            <p:ph type="subTitle" idx="1"/>
          </p:nvPr>
        </p:nvSpPr>
        <p:spPr>
          <a:xfrm>
            <a:off x="1290763" y="2410875"/>
            <a:ext cx="2907600" cy="5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accent3"/>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49" name="Google Shape;849;p21"/>
          <p:cNvSpPr txBox="1">
            <a:spLocks noGrp="1"/>
          </p:cNvSpPr>
          <p:nvPr>
            <p:ph type="subTitle" idx="2"/>
          </p:nvPr>
        </p:nvSpPr>
        <p:spPr>
          <a:xfrm>
            <a:off x="4945638" y="2410875"/>
            <a:ext cx="2907600" cy="5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accent3"/>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0" name="Google Shape;850;p21"/>
          <p:cNvSpPr txBox="1">
            <a:spLocks noGrp="1"/>
          </p:cNvSpPr>
          <p:nvPr>
            <p:ph type="subTitle" idx="3"/>
          </p:nvPr>
        </p:nvSpPr>
        <p:spPr>
          <a:xfrm>
            <a:off x="1290763" y="2921675"/>
            <a:ext cx="2907600" cy="9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1" name="Google Shape;851;p21"/>
          <p:cNvSpPr txBox="1">
            <a:spLocks noGrp="1"/>
          </p:cNvSpPr>
          <p:nvPr>
            <p:ph type="subTitle" idx="4"/>
          </p:nvPr>
        </p:nvSpPr>
        <p:spPr>
          <a:xfrm>
            <a:off x="4945638" y="2921675"/>
            <a:ext cx="2907600" cy="9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2" name="Google Shape;852;p21"/>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53" name="Google Shape;853;p21"/>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854" name="Google Shape;854;p21"/>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855" name="Google Shape;855;p21"/>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856" name="Google Shape;856;p21"/>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857" name="Google Shape;857;p21"/>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858" name="Google Shape;858;p21"/>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59"/>
        <p:cNvGrpSpPr/>
        <p:nvPr/>
      </p:nvGrpSpPr>
      <p:grpSpPr>
        <a:xfrm>
          <a:off x="0" y="0"/>
          <a:ext cx="0" cy="0"/>
          <a:chOff x="0" y="0"/>
          <a:chExt cx="0" cy="0"/>
        </a:xfrm>
      </p:grpSpPr>
      <p:grpSp>
        <p:nvGrpSpPr>
          <p:cNvPr id="860" name="Google Shape;860;p22"/>
          <p:cNvGrpSpPr/>
          <p:nvPr/>
        </p:nvGrpSpPr>
        <p:grpSpPr>
          <a:xfrm>
            <a:off x="128550" y="126893"/>
            <a:ext cx="8887995" cy="4890320"/>
            <a:chOff x="372900" y="317225"/>
            <a:chExt cx="8399164" cy="4509701"/>
          </a:xfrm>
        </p:grpSpPr>
        <p:sp>
          <p:nvSpPr>
            <p:cNvPr id="861" name="Google Shape;861;p22"/>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22"/>
            <p:cNvGrpSpPr/>
            <p:nvPr/>
          </p:nvGrpSpPr>
          <p:grpSpPr>
            <a:xfrm>
              <a:off x="372900" y="317424"/>
              <a:ext cx="8399164" cy="4509502"/>
              <a:chOff x="-75" y="-4650"/>
              <a:chExt cx="9155400" cy="5153127"/>
            </a:xfrm>
          </p:grpSpPr>
          <p:cxnSp>
            <p:nvCxnSpPr>
              <p:cNvPr id="863" name="Google Shape;863;p22"/>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64" name="Google Shape;864;p22"/>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65" name="Google Shape;865;p22"/>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66" name="Google Shape;866;p22"/>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867" name="Google Shape;867;p22"/>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868" name="Google Shape;868;p22"/>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69" name="Google Shape;869;p22"/>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70" name="Google Shape;870;p22"/>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71" name="Google Shape;871;p22"/>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72" name="Google Shape;872;p22"/>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73" name="Google Shape;873;p22"/>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874" name="Google Shape;874;p22"/>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75" name="Google Shape;875;p22"/>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76" name="Google Shape;876;p22"/>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77" name="Google Shape;877;p22"/>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78" name="Google Shape;878;p22"/>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79" name="Google Shape;879;p22"/>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880" name="Google Shape;880;p22"/>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81" name="Google Shape;881;p22"/>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82" name="Google Shape;882;p22"/>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883" name="Google Shape;883;p22"/>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884" name="Google Shape;884;p22"/>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85" name="Google Shape;885;p22"/>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86" name="Google Shape;886;p22"/>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87" name="Google Shape;887;p22"/>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88" name="Google Shape;888;p22"/>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89" name="Google Shape;889;p22"/>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90" name="Google Shape;890;p22"/>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91" name="Google Shape;891;p22"/>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92" name="Google Shape;892;p22"/>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93" name="Google Shape;893;p22"/>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94" name="Google Shape;894;p22"/>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895" name="Google Shape;895;p22"/>
          <p:cNvSpPr txBox="1">
            <a:spLocks noGrp="1"/>
          </p:cNvSpPr>
          <p:nvPr>
            <p:ph type="title"/>
          </p:nvPr>
        </p:nvSpPr>
        <p:spPr>
          <a:xfrm>
            <a:off x="720000" y="2575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6" name="Google Shape;896;p22"/>
          <p:cNvSpPr txBox="1">
            <a:spLocks noGrp="1"/>
          </p:cNvSpPr>
          <p:nvPr>
            <p:ph type="subTitle" idx="1"/>
          </p:nvPr>
        </p:nvSpPr>
        <p:spPr>
          <a:xfrm>
            <a:off x="720000" y="3027225"/>
            <a:ext cx="2336400" cy="7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7" name="Google Shape;897;p22"/>
          <p:cNvSpPr txBox="1">
            <a:spLocks noGrp="1"/>
          </p:cNvSpPr>
          <p:nvPr>
            <p:ph type="title" idx="2"/>
          </p:nvPr>
        </p:nvSpPr>
        <p:spPr>
          <a:xfrm>
            <a:off x="3403800" y="2575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8" name="Google Shape;898;p22"/>
          <p:cNvSpPr txBox="1">
            <a:spLocks noGrp="1"/>
          </p:cNvSpPr>
          <p:nvPr>
            <p:ph type="subTitle" idx="3"/>
          </p:nvPr>
        </p:nvSpPr>
        <p:spPr>
          <a:xfrm>
            <a:off x="3403800" y="3027225"/>
            <a:ext cx="2336400" cy="7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9" name="Google Shape;899;p22"/>
          <p:cNvSpPr txBox="1">
            <a:spLocks noGrp="1"/>
          </p:cNvSpPr>
          <p:nvPr>
            <p:ph type="title" idx="4"/>
          </p:nvPr>
        </p:nvSpPr>
        <p:spPr>
          <a:xfrm>
            <a:off x="6087600" y="2575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0" name="Google Shape;900;p22"/>
          <p:cNvSpPr txBox="1">
            <a:spLocks noGrp="1"/>
          </p:cNvSpPr>
          <p:nvPr>
            <p:ph type="subTitle" idx="5"/>
          </p:nvPr>
        </p:nvSpPr>
        <p:spPr>
          <a:xfrm>
            <a:off x="6087600" y="3027225"/>
            <a:ext cx="2336400" cy="7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1" name="Google Shape;901;p22"/>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902" name="Google Shape;902;p22"/>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903" name="Google Shape;903;p22"/>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904" name="Google Shape;904;p22"/>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pic>
        <p:nvPicPr>
          <p:cNvPr id="905" name="Google Shape;905;p22"/>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906" name="Google Shape;906;p22"/>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907" name="Google Shape;907;p22"/>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08"/>
        <p:cNvGrpSpPr/>
        <p:nvPr/>
      </p:nvGrpSpPr>
      <p:grpSpPr>
        <a:xfrm>
          <a:off x="0" y="0"/>
          <a:ext cx="0" cy="0"/>
          <a:chOff x="0" y="0"/>
          <a:chExt cx="0" cy="0"/>
        </a:xfrm>
      </p:grpSpPr>
      <p:grpSp>
        <p:nvGrpSpPr>
          <p:cNvPr id="909" name="Google Shape;909;p23"/>
          <p:cNvGrpSpPr/>
          <p:nvPr/>
        </p:nvGrpSpPr>
        <p:grpSpPr>
          <a:xfrm>
            <a:off x="128550" y="126893"/>
            <a:ext cx="8887995" cy="4890320"/>
            <a:chOff x="372900" y="317225"/>
            <a:chExt cx="8399164" cy="4509701"/>
          </a:xfrm>
        </p:grpSpPr>
        <p:sp>
          <p:nvSpPr>
            <p:cNvPr id="910" name="Google Shape;910;p23"/>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23"/>
            <p:cNvGrpSpPr/>
            <p:nvPr/>
          </p:nvGrpSpPr>
          <p:grpSpPr>
            <a:xfrm>
              <a:off x="372900" y="317424"/>
              <a:ext cx="8399164" cy="4509502"/>
              <a:chOff x="-75" y="-4650"/>
              <a:chExt cx="9155400" cy="5153127"/>
            </a:xfrm>
          </p:grpSpPr>
          <p:cxnSp>
            <p:nvCxnSpPr>
              <p:cNvPr id="912" name="Google Shape;912;p23"/>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13" name="Google Shape;913;p23"/>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14" name="Google Shape;914;p23"/>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15" name="Google Shape;915;p23"/>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916" name="Google Shape;916;p23"/>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917" name="Google Shape;917;p23"/>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18" name="Google Shape;918;p23"/>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19" name="Google Shape;919;p23"/>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20" name="Google Shape;920;p23"/>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21" name="Google Shape;921;p23"/>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22" name="Google Shape;922;p23"/>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23" name="Google Shape;923;p23"/>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24" name="Google Shape;924;p23"/>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25" name="Google Shape;925;p23"/>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26" name="Google Shape;926;p23"/>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27" name="Google Shape;927;p23"/>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28" name="Google Shape;928;p23"/>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929" name="Google Shape;929;p23"/>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30" name="Google Shape;930;p23"/>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31" name="Google Shape;931;p23"/>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32" name="Google Shape;932;p23"/>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33" name="Google Shape;933;p23"/>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4" name="Google Shape;934;p23"/>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5" name="Google Shape;935;p23"/>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6" name="Google Shape;936;p23"/>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7" name="Google Shape;937;p23"/>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8" name="Google Shape;938;p23"/>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39" name="Google Shape;939;p23"/>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40" name="Google Shape;940;p23"/>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41" name="Google Shape;941;p23"/>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42" name="Google Shape;942;p23"/>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43" name="Google Shape;943;p23"/>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944" name="Google Shape;944;p23"/>
          <p:cNvSpPr txBox="1">
            <a:spLocks noGrp="1"/>
          </p:cNvSpPr>
          <p:nvPr>
            <p:ph type="title"/>
          </p:nvPr>
        </p:nvSpPr>
        <p:spPr>
          <a:xfrm>
            <a:off x="709850" y="14970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5" name="Google Shape;945;p23"/>
          <p:cNvSpPr txBox="1">
            <a:spLocks noGrp="1"/>
          </p:cNvSpPr>
          <p:nvPr>
            <p:ph type="subTitle" idx="1"/>
          </p:nvPr>
        </p:nvSpPr>
        <p:spPr>
          <a:xfrm>
            <a:off x="4476250" y="1439325"/>
            <a:ext cx="3942300" cy="64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6" name="Google Shape;946;p23"/>
          <p:cNvSpPr txBox="1">
            <a:spLocks noGrp="1"/>
          </p:cNvSpPr>
          <p:nvPr>
            <p:ph type="title" idx="2"/>
          </p:nvPr>
        </p:nvSpPr>
        <p:spPr>
          <a:xfrm>
            <a:off x="709850" y="26984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7" name="Google Shape;947;p23"/>
          <p:cNvSpPr txBox="1">
            <a:spLocks noGrp="1"/>
          </p:cNvSpPr>
          <p:nvPr>
            <p:ph type="subTitle" idx="3"/>
          </p:nvPr>
        </p:nvSpPr>
        <p:spPr>
          <a:xfrm>
            <a:off x="4476250" y="2627686"/>
            <a:ext cx="3942300" cy="64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8" name="Google Shape;948;p23"/>
          <p:cNvSpPr txBox="1">
            <a:spLocks noGrp="1"/>
          </p:cNvSpPr>
          <p:nvPr>
            <p:ph type="title" idx="4"/>
          </p:nvPr>
        </p:nvSpPr>
        <p:spPr>
          <a:xfrm>
            <a:off x="709850" y="3886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9" name="Google Shape;949;p23"/>
          <p:cNvSpPr txBox="1">
            <a:spLocks noGrp="1"/>
          </p:cNvSpPr>
          <p:nvPr>
            <p:ph type="subTitle" idx="5"/>
          </p:nvPr>
        </p:nvSpPr>
        <p:spPr>
          <a:xfrm>
            <a:off x="4476275" y="3829100"/>
            <a:ext cx="3942300" cy="64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0" name="Google Shape;950;p23"/>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951" name="Google Shape;951;p23"/>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952" name="Google Shape;952;p23"/>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953" name="Google Shape;953;p23"/>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954" name="Google Shape;954;p23"/>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955" name="Google Shape;955;p23"/>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956" name="Google Shape;956;p23"/>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372900" y="317225"/>
            <a:ext cx="8399164" cy="4509701"/>
            <a:chOff x="372900" y="317225"/>
            <a:chExt cx="8399164" cy="4509701"/>
          </a:xfrm>
        </p:grpSpPr>
        <p:sp>
          <p:nvSpPr>
            <p:cNvPr id="53" name="Google Shape;53;p3"/>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372900" y="317424"/>
              <a:ext cx="8399164" cy="4509502"/>
              <a:chOff x="-75" y="-4650"/>
              <a:chExt cx="9155400" cy="5153127"/>
            </a:xfrm>
          </p:grpSpPr>
          <p:cxnSp>
            <p:nvCxnSpPr>
              <p:cNvPr id="55" name="Google Shape;55;p3"/>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6" name="Google Shape;56;p3"/>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57" name="Google Shape;57;p3"/>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58" name="Google Shape;58;p3"/>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59" name="Google Shape;59;p3"/>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60" name="Google Shape;60;p3"/>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1" name="Google Shape;61;p3"/>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2" name="Google Shape;62;p3"/>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3" name="Google Shape;63;p3"/>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4" name="Google Shape;64;p3"/>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5" name="Google Shape;65;p3"/>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66" name="Google Shape;66;p3"/>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7" name="Google Shape;67;p3"/>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68" name="Google Shape;68;p3"/>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69" name="Google Shape;69;p3"/>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0" name="Google Shape;70;p3"/>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1" name="Google Shape;71;p3"/>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72" name="Google Shape;72;p3"/>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3" name="Google Shape;73;p3"/>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4" name="Google Shape;74;p3"/>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75" name="Google Shape;75;p3"/>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76" name="Google Shape;76;p3"/>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7" name="Google Shape;77;p3"/>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8" name="Google Shape;78;p3"/>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79" name="Google Shape;79;p3"/>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0" name="Google Shape;80;p3"/>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1" name="Google Shape;81;p3"/>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2" name="Google Shape;82;p3"/>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3"/>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3"/>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3"/>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3"/>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87" name="Google Shape;87;p3"/>
          <p:cNvSpPr txBox="1">
            <a:spLocks noGrp="1"/>
          </p:cNvSpPr>
          <p:nvPr>
            <p:ph type="title"/>
          </p:nvPr>
        </p:nvSpPr>
        <p:spPr>
          <a:xfrm>
            <a:off x="1673100" y="2359675"/>
            <a:ext cx="5798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8" name="Google Shape;88;p3"/>
          <p:cNvSpPr txBox="1">
            <a:spLocks noGrp="1"/>
          </p:cNvSpPr>
          <p:nvPr>
            <p:ph type="title" idx="2" hasCustomPrompt="1"/>
          </p:nvPr>
        </p:nvSpPr>
        <p:spPr>
          <a:xfrm>
            <a:off x="3742688" y="1517875"/>
            <a:ext cx="1659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 name="Google Shape;89;p3"/>
          <p:cNvSpPr txBox="1">
            <a:spLocks noGrp="1"/>
          </p:cNvSpPr>
          <p:nvPr>
            <p:ph type="subTitle" idx="1"/>
          </p:nvPr>
        </p:nvSpPr>
        <p:spPr>
          <a:xfrm>
            <a:off x="2392388" y="3201475"/>
            <a:ext cx="4360200" cy="4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90" name="Google Shape;90;p3"/>
          <p:cNvPicPr preferRelativeResize="0"/>
          <p:nvPr/>
        </p:nvPicPr>
        <p:blipFill rotWithShape="1">
          <a:blip r:embed="rId2">
            <a:alphaModFix/>
          </a:blip>
          <a:srcRect t="23075" r="88584" b="62117"/>
          <a:stretch/>
        </p:blipFill>
        <p:spPr>
          <a:xfrm>
            <a:off x="6458900" y="777125"/>
            <a:ext cx="261627" cy="339173"/>
          </a:xfrm>
          <a:prstGeom prst="rect">
            <a:avLst/>
          </a:prstGeom>
          <a:noFill/>
          <a:ln>
            <a:noFill/>
          </a:ln>
        </p:spPr>
      </p:pic>
      <p:pic>
        <p:nvPicPr>
          <p:cNvPr id="91" name="Google Shape;91;p3"/>
          <p:cNvPicPr preferRelativeResize="0"/>
          <p:nvPr/>
        </p:nvPicPr>
        <p:blipFill rotWithShape="1">
          <a:blip r:embed="rId2">
            <a:alphaModFix/>
          </a:blip>
          <a:srcRect l="88584" t="31186" b="55558"/>
          <a:stretch/>
        </p:blipFill>
        <p:spPr>
          <a:xfrm>
            <a:off x="7836925" y="2475524"/>
            <a:ext cx="261627" cy="303626"/>
          </a:xfrm>
          <a:prstGeom prst="rect">
            <a:avLst/>
          </a:prstGeom>
          <a:noFill/>
          <a:ln>
            <a:noFill/>
          </a:ln>
        </p:spPr>
      </p:pic>
      <p:pic>
        <p:nvPicPr>
          <p:cNvPr id="92" name="Google Shape;92;p3"/>
          <p:cNvPicPr preferRelativeResize="0"/>
          <p:nvPr/>
        </p:nvPicPr>
        <p:blipFill rotWithShape="1">
          <a:blip r:embed="rId2">
            <a:alphaModFix/>
          </a:blip>
          <a:srcRect l="9958" t="40088" r="80549" b="45104"/>
          <a:stretch/>
        </p:blipFill>
        <p:spPr>
          <a:xfrm>
            <a:off x="6490975" y="1369275"/>
            <a:ext cx="261627" cy="407936"/>
          </a:xfrm>
          <a:prstGeom prst="rect">
            <a:avLst/>
          </a:prstGeom>
          <a:noFill/>
          <a:ln>
            <a:noFill/>
          </a:ln>
        </p:spPr>
      </p:pic>
      <p:pic>
        <p:nvPicPr>
          <p:cNvPr id="93" name="Google Shape;93;p3"/>
          <p:cNvPicPr preferRelativeResize="0"/>
          <p:nvPr/>
        </p:nvPicPr>
        <p:blipFill rotWithShape="1">
          <a:blip r:embed="rId3">
            <a:alphaModFix/>
          </a:blip>
          <a:srcRect l="86859" t="20960" b="68473"/>
          <a:stretch/>
        </p:blipFill>
        <p:spPr>
          <a:xfrm>
            <a:off x="6720525" y="2161650"/>
            <a:ext cx="293228" cy="235651"/>
          </a:xfrm>
          <a:prstGeom prst="rect">
            <a:avLst/>
          </a:prstGeom>
          <a:noFill/>
          <a:ln>
            <a:noFill/>
          </a:ln>
        </p:spPr>
      </p:pic>
      <p:pic>
        <p:nvPicPr>
          <p:cNvPr id="94" name="Google Shape;94;p3"/>
          <p:cNvPicPr preferRelativeResize="0"/>
          <p:nvPr/>
        </p:nvPicPr>
        <p:blipFill rotWithShape="1">
          <a:blip r:embed="rId2">
            <a:alphaModFix/>
          </a:blip>
          <a:srcRect l="9958" t="40088" r="80549" b="45104"/>
          <a:stretch/>
        </p:blipFill>
        <p:spPr>
          <a:xfrm>
            <a:off x="616300" y="2502200"/>
            <a:ext cx="261627" cy="407936"/>
          </a:xfrm>
          <a:prstGeom prst="rect">
            <a:avLst/>
          </a:prstGeom>
          <a:noFill/>
          <a:ln>
            <a:noFill/>
          </a:ln>
        </p:spPr>
      </p:pic>
      <p:pic>
        <p:nvPicPr>
          <p:cNvPr id="95" name="Google Shape;95;p3"/>
          <p:cNvPicPr preferRelativeResize="0"/>
          <p:nvPr/>
        </p:nvPicPr>
        <p:blipFill rotWithShape="1">
          <a:blip r:embed="rId3">
            <a:alphaModFix/>
          </a:blip>
          <a:srcRect l="86859" t="20960" b="68473"/>
          <a:stretch/>
        </p:blipFill>
        <p:spPr>
          <a:xfrm>
            <a:off x="1187300" y="2424475"/>
            <a:ext cx="293228" cy="235651"/>
          </a:xfrm>
          <a:prstGeom prst="rect">
            <a:avLst/>
          </a:prstGeom>
          <a:noFill/>
          <a:ln>
            <a:noFill/>
          </a:ln>
        </p:spPr>
      </p:pic>
      <p:pic>
        <p:nvPicPr>
          <p:cNvPr id="96" name="Google Shape;96;p3"/>
          <p:cNvPicPr preferRelativeResize="0"/>
          <p:nvPr/>
        </p:nvPicPr>
        <p:blipFill rotWithShape="1">
          <a:blip r:embed="rId2">
            <a:alphaModFix/>
          </a:blip>
          <a:srcRect t="23075" r="88584" b="62117"/>
          <a:stretch/>
        </p:blipFill>
        <p:spPr>
          <a:xfrm>
            <a:off x="2085800" y="4219050"/>
            <a:ext cx="261627" cy="339173"/>
          </a:xfrm>
          <a:prstGeom prst="rect">
            <a:avLst/>
          </a:prstGeom>
          <a:noFill/>
          <a:ln>
            <a:noFill/>
          </a:ln>
        </p:spPr>
      </p:pic>
      <p:pic>
        <p:nvPicPr>
          <p:cNvPr id="97" name="Google Shape;97;p3"/>
          <p:cNvPicPr preferRelativeResize="0"/>
          <p:nvPr/>
        </p:nvPicPr>
        <p:blipFill rotWithShape="1">
          <a:blip r:embed="rId2">
            <a:alphaModFix/>
          </a:blip>
          <a:srcRect t="23075" r="88584" b="62117"/>
          <a:stretch/>
        </p:blipFill>
        <p:spPr>
          <a:xfrm>
            <a:off x="8267075" y="2660125"/>
            <a:ext cx="261627" cy="3391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57"/>
        <p:cNvGrpSpPr/>
        <p:nvPr/>
      </p:nvGrpSpPr>
      <p:grpSpPr>
        <a:xfrm>
          <a:off x="0" y="0"/>
          <a:ext cx="0" cy="0"/>
          <a:chOff x="0" y="0"/>
          <a:chExt cx="0" cy="0"/>
        </a:xfrm>
      </p:grpSpPr>
      <p:grpSp>
        <p:nvGrpSpPr>
          <p:cNvPr id="958" name="Google Shape;958;p24"/>
          <p:cNvGrpSpPr/>
          <p:nvPr/>
        </p:nvGrpSpPr>
        <p:grpSpPr>
          <a:xfrm>
            <a:off x="128550" y="126893"/>
            <a:ext cx="8887995" cy="4890320"/>
            <a:chOff x="372900" y="317225"/>
            <a:chExt cx="8399164" cy="4509701"/>
          </a:xfrm>
        </p:grpSpPr>
        <p:sp>
          <p:nvSpPr>
            <p:cNvPr id="959" name="Google Shape;959;p24"/>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24"/>
            <p:cNvGrpSpPr/>
            <p:nvPr/>
          </p:nvGrpSpPr>
          <p:grpSpPr>
            <a:xfrm>
              <a:off x="372900" y="317424"/>
              <a:ext cx="8399164" cy="4509502"/>
              <a:chOff x="-75" y="-4650"/>
              <a:chExt cx="9155400" cy="5153127"/>
            </a:xfrm>
          </p:grpSpPr>
          <p:cxnSp>
            <p:nvCxnSpPr>
              <p:cNvPr id="961" name="Google Shape;961;p24"/>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62" name="Google Shape;962;p24"/>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63" name="Google Shape;963;p24"/>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64" name="Google Shape;964;p24"/>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965" name="Google Shape;965;p24"/>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966" name="Google Shape;966;p24"/>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67" name="Google Shape;967;p24"/>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68" name="Google Shape;968;p24"/>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69" name="Google Shape;969;p24"/>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70" name="Google Shape;970;p24"/>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71" name="Google Shape;971;p24"/>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972" name="Google Shape;972;p24"/>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73" name="Google Shape;973;p24"/>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74" name="Google Shape;974;p24"/>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75" name="Google Shape;975;p24"/>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76" name="Google Shape;976;p24"/>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77" name="Google Shape;977;p24"/>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978" name="Google Shape;978;p24"/>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79" name="Google Shape;979;p24"/>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80" name="Google Shape;980;p24"/>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981" name="Google Shape;981;p24"/>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982" name="Google Shape;982;p24"/>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3" name="Google Shape;983;p24"/>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4" name="Google Shape;984;p24"/>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5" name="Google Shape;985;p24"/>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6" name="Google Shape;986;p24"/>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7" name="Google Shape;987;p24"/>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8" name="Google Shape;988;p24"/>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89" name="Google Shape;989;p24"/>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90" name="Google Shape;990;p24"/>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91" name="Google Shape;991;p24"/>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992" name="Google Shape;992;p24"/>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993" name="Google Shape;993;p24"/>
          <p:cNvSpPr txBox="1">
            <a:spLocks noGrp="1"/>
          </p:cNvSpPr>
          <p:nvPr>
            <p:ph type="title"/>
          </p:nvPr>
        </p:nvSpPr>
        <p:spPr>
          <a:xfrm>
            <a:off x="1693259" y="1696450"/>
            <a:ext cx="2642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4" name="Google Shape;994;p24"/>
          <p:cNvSpPr txBox="1">
            <a:spLocks noGrp="1"/>
          </p:cNvSpPr>
          <p:nvPr>
            <p:ph type="subTitle" idx="1"/>
          </p:nvPr>
        </p:nvSpPr>
        <p:spPr>
          <a:xfrm>
            <a:off x="1693259" y="2130575"/>
            <a:ext cx="2642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5" name="Google Shape;995;p24"/>
          <p:cNvSpPr txBox="1">
            <a:spLocks noGrp="1"/>
          </p:cNvSpPr>
          <p:nvPr>
            <p:ph type="title" idx="2"/>
          </p:nvPr>
        </p:nvSpPr>
        <p:spPr>
          <a:xfrm>
            <a:off x="5349834" y="1696450"/>
            <a:ext cx="2642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6" name="Google Shape;996;p24"/>
          <p:cNvSpPr txBox="1">
            <a:spLocks noGrp="1"/>
          </p:cNvSpPr>
          <p:nvPr>
            <p:ph type="subTitle" idx="3"/>
          </p:nvPr>
        </p:nvSpPr>
        <p:spPr>
          <a:xfrm>
            <a:off x="5349834" y="2130575"/>
            <a:ext cx="2642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7" name="Google Shape;997;p24"/>
          <p:cNvSpPr txBox="1">
            <a:spLocks noGrp="1"/>
          </p:cNvSpPr>
          <p:nvPr>
            <p:ph type="title" idx="4"/>
          </p:nvPr>
        </p:nvSpPr>
        <p:spPr>
          <a:xfrm>
            <a:off x="1693259" y="3129850"/>
            <a:ext cx="2642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8" name="Google Shape;998;p24"/>
          <p:cNvSpPr txBox="1">
            <a:spLocks noGrp="1"/>
          </p:cNvSpPr>
          <p:nvPr>
            <p:ph type="subTitle" idx="5"/>
          </p:nvPr>
        </p:nvSpPr>
        <p:spPr>
          <a:xfrm>
            <a:off x="1693259" y="3563975"/>
            <a:ext cx="2642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9" name="Google Shape;999;p24"/>
          <p:cNvSpPr txBox="1">
            <a:spLocks noGrp="1"/>
          </p:cNvSpPr>
          <p:nvPr>
            <p:ph type="title" idx="6"/>
          </p:nvPr>
        </p:nvSpPr>
        <p:spPr>
          <a:xfrm>
            <a:off x="5349834" y="3129850"/>
            <a:ext cx="2642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0" name="Google Shape;1000;p24"/>
          <p:cNvSpPr txBox="1">
            <a:spLocks noGrp="1"/>
          </p:cNvSpPr>
          <p:nvPr>
            <p:ph type="subTitle" idx="7"/>
          </p:nvPr>
        </p:nvSpPr>
        <p:spPr>
          <a:xfrm>
            <a:off x="5349834" y="3563975"/>
            <a:ext cx="2642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1" name="Google Shape;1001;p24"/>
          <p:cNvSpPr txBox="1">
            <a:spLocks noGrp="1"/>
          </p:cNvSpPr>
          <p:nvPr>
            <p:ph type="title" idx="8"/>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02" name="Google Shape;1002;p24"/>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1003" name="Google Shape;1003;p24"/>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1004" name="Google Shape;1004;p24"/>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1005" name="Google Shape;1005;p24"/>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1006" name="Google Shape;1006;p24"/>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1007" name="Google Shape;1007;p24"/>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08"/>
        <p:cNvGrpSpPr/>
        <p:nvPr/>
      </p:nvGrpSpPr>
      <p:grpSpPr>
        <a:xfrm>
          <a:off x="0" y="0"/>
          <a:ext cx="0" cy="0"/>
          <a:chOff x="0" y="0"/>
          <a:chExt cx="0" cy="0"/>
        </a:xfrm>
      </p:grpSpPr>
      <p:grpSp>
        <p:nvGrpSpPr>
          <p:cNvPr id="1009" name="Google Shape;1009;p25"/>
          <p:cNvGrpSpPr/>
          <p:nvPr/>
        </p:nvGrpSpPr>
        <p:grpSpPr>
          <a:xfrm>
            <a:off x="128550" y="126893"/>
            <a:ext cx="8887995" cy="4890320"/>
            <a:chOff x="372900" y="317225"/>
            <a:chExt cx="8399164" cy="4509701"/>
          </a:xfrm>
        </p:grpSpPr>
        <p:sp>
          <p:nvSpPr>
            <p:cNvPr id="1010" name="Google Shape;1010;p25"/>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5"/>
            <p:cNvGrpSpPr/>
            <p:nvPr/>
          </p:nvGrpSpPr>
          <p:grpSpPr>
            <a:xfrm>
              <a:off x="372900" y="317424"/>
              <a:ext cx="8399164" cy="4509502"/>
              <a:chOff x="-75" y="-4650"/>
              <a:chExt cx="9155400" cy="5153127"/>
            </a:xfrm>
          </p:grpSpPr>
          <p:cxnSp>
            <p:nvCxnSpPr>
              <p:cNvPr id="1012" name="Google Shape;1012;p25"/>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13" name="Google Shape;1013;p25"/>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14" name="Google Shape;1014;p25"/>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15" name="Google Shape;1015;p25"/>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016" name="Google Shape;1016;p25"/>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017" name="Google Shape;1017;p25"/>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18" name="Google Shape;1018;p25"/>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19" name="Google Shape;1019;p25"/>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20" name="Google Shape;1020;p25"/>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21" name="Google Shape;1021;p25"/>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22" name="Google Shape;1022;p25"/>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23" name="Google Shape;1023;p25"/>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24" name="Google Shape;1024;p25"/>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25" name="Google Shape;1025;p25"/>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26" name="Google Shape;1026;p25"/>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27" name="Google Shape;1027;p25"/>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28" name="Google Shape;1028;p25"/>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1029" name="Google Shape;1029;p25"/>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30" name="Google Shape;1030;p25"/>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31" name="Google Shape;1031;p25"/>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32" name="Google Shape;1032;p25"/>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33" name="Google Shape;1033;p25"/>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4" name="Google Shape;1034;p25"/>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5" name="Google Shape;1035;p25"/>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6" name="Google Shape;1036;p25"/>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7" name="Google Shape;1037;p25"/>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8" name="Google Shape;1038;p25"/>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39" name="Google Shape;1039;p25"/>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40" name="Google Shape;1040;p25"/>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41" name="Google Shape;1041;p25"/>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42" name="Google Shape;1042;p25"/>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43" name="Google Shape;1043;p25"/>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1044" name="Google Shape;1044;p25"/>
          <p:cNvSpPr txBox="1">
            <a:spLocks noGrp="1"/>
          </p:cNvSpPr>
          <p:nvPr>
            <p:ph type="title"/>
          </p:nvPr>
        </p:nvSpPr>
        <p:spPr>
          <a:xfrm>
            <a:off x="720000" y="177988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5" name="Google Shape;1045;p25"/>
          <p:cNvSpPr txBox="1">
            <a:spLocks noGrp="1"/>
          </p:cNvSpPr>
          <p:nvPr>
            <p:ph type="subTitle" idx="1"/>
          </p:nvPr>
        </p:nvSpPr>
        <p:spPr>
          <a:xfrm>
            <a:off x="720000" y="22140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6" name="Google Shape;1046;p25"/>
          <p:cNvSpPr txBox="1">
            <a:spLocks noGrp="1"/>
          </p:cNvSpPr>
          <p:nvPr>
            <p:ph type="title" idx="2"/>
          </p:nvPr>
        </p:nvSpPr>
        <p:spPr>
          <a:xfrm>
            <a:off x="3419269" y="177988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7" name="Google Shape;1047;p25"/>
          <p:cNvSpPr txBox="1">
            <a:spLocks noGrp="1"/>
          </p:cNvSpPr>
          <p:nvPr>
            <p:ph type="subTitle" idx="3"/>
          </p:nvPr>
        </p:nvSpPr>
        <p:spPr>
          <a:xfrm>
            <a:off x="3419269" y="22140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4"/>
          </p:nvPr>
        </p:nvSpPr>
        <p:spPr>
          <a:xfrm>
            <a:off x="720000"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9" name="Google Shape;1049;p25"/>
          <p:cNvSpPr txBox="1">
            <a:spLocks noGrp="1"/>
          </p:cNvSpPr>
          <p:nvPr>
            <p:ph type="subTitle" idx="5"/>
          </p:nvPr>
        </p:nvSpPr>
        <p:spPr>
          <a:xfrm>
            <a:off x="720000" y="39713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6"/>
          </p:nvPr>
        </p:nvSpPr>
        <p:spPr>
          <a:xfrm>
            <a:off x="3419269"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1" name="Google Shape;1051;p25"/>
          <p:cNvSpPr txBox="1">
            <a:spLocks noGrp="1"/>
          </p:cNvSpPr>
          <p:nvPr>
            <p:ph type="subTitle" idx="7"/>
          </p:nvPr>
        </p:nvSpPr>
        <p:spPr>
          <a:xfrm>
            <a:off x="3419269" y="39713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8"/>
          </p:nvPr>
        </p:nvSpPr>
        <p:spPr>
          <a:xfrm>
            <a:off x="6118545" y="177988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3" name="Google Shape;1053;p25"/>
          <p:cNvSpPr txBox="1">
            <a:spLocks noGrp="1"/>
          </p:cNvSpPr>
          <p:nvPr>
            <p:ph type="subTitle" idx="9"/>
          </p:nvPr>
        </p:nvSpPr>
        <p:spPr>
          <a:xfrm>
            <a:off x="6118545" y="22140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13"/>
          </p:nvPr>
        </p:nvSpPr>
        <p:spPr>
          <a:xfrm>
            <a:off x="6118545"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5" name="Google Shape;1055;p25"/>
          <p:cNvSpPr txBox="1">
            <a:spLocks noGrp="1"/>
          </p:cNvSpPr>
          <p:nvPr>
            <p:ph type="subTitle" idx="14"/>
          </p:nvPr>
        </p:nvSpPr>
        <p:spPr>
          <a:xfrm>
            <a:off x="6118545" y="39713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57" name="Google Shape;1057;p25"/>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1058" name="Google Shape;1058;p25"/>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1059" name="Google Shape;1059;p25"/>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1060" name="Google Shape;1060;p25"/>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1061" name="Google Shape;1061;p25"/>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1062" name="Google Shape;1062;p25"/>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3"/>
        <p:cNvGrpSpPr/>
        <p:nvPr/>
      </p:nvGrpSpPr>
      <p:grpSpPr>
        <a:xfrm>
          <a:off x="0" y="0"/>
          <a:ext cx="0" cy="0"/>
          <a:chOff x="0" y="0"/>
          <a:chExt cx="0" cy="0"/>
        </a:xfrm>
      </p:grpSpPr>
      <p:grpSp>
        <p:nvGrpSpPr>
          <p:cNvPr id="1064" name="Google Shape;1064;p26"/>
          <p:cNvGrpSpPr/>
          <p:nvPr/>
        </p:nvGrpSpPr>
        <p:grpSpPr>
          <a:xfrm>
            <a:off x="128550" y="126893"/>
            <a:ext cx="8887995" cy="4890320"/>
            <a:chOff x="372900" y="317225"/>
            <a:chExt cx="8399164" cy="4509701"/>
          </a:xfrm>
        </p:grpSpPr>
        <p:sp>
          <p:nvSpPr>
            <p:cNvPr id="1065" name="Google Shape;1065;p26"/>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26"/>
            <p:cNvGrpSpPr/>
            <p:nvPr/>
          </p:nvGrpSpPr>
          <p:grpSpPr>
            <a:xfrm>
              <a:off x="372900" y="317424"/>
              <a:ext cx="8399164" cy="4509502"/>
              <a:chOff x="-75" y="-4650"/>
              <a:chExt cx="9155400" cy="5153127"/>
            </a:xfrm>
          </p:grpSpPr>
          <p:cxnSp>
            <p:nvCxnSpPr>
              <p:cNvPr id="1067" name="Google Shape;1067;p26"/>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68" name="Google Shape;1068;p26"/>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69" name="Google Shape;1069;p26"/>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70" name="Google Shape;1070;p26"/>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071" name="Google Shape;1071;p26"/>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072" name="Google Shape;1072;p26"/>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73" name="Google Shape;1073;p26"/>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74" name="Google Shape;1074;p26"/>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75" name="Google Shape;1075;p26"/>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76" name="Google Shape;1076;p26"/>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77" name="Google Shape;1077;p26"/>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078" name="Google Shape;1078;p26"/>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79" name="Google Shape;1079;p26"/>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80" name="Google Shape;1080;p26"/>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81" name="Google Shape;1081;p26"/>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82" name="Google Shape;1082;p26"/>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83" name="Google Shape;1083;p26"/>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1084" name="Google Shape;1084;p26"/>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85" name="Google Shape;1085;p26"/>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86" name="Google Shape;1086;p26"/>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087" name="Google Shape;1087;p26"/>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088" name="Google Shape;1088;p26"/>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89" name="Google Shape;1089;p26"/>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0" name="Google Shape;1090;p26"/>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1" name="Google Shape;1091;p26"/>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2" name="Google Shape;1092;p26"/>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3" name="Google Shape;1093;p26"/>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4" name="Google Shape;1094;p26"/>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5" name="Google Shape;1095;p26"/>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6" name="Google Shape;1096;p26"/>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7" name="Google Shape;1097;p26"/>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098" name="Google Shape;1098;p26"/>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1099" name="Google Shape;1099;p26"/>
          <p:cNvSpPr txBox="1">
            <a:spLocks noGrp="1"/>
          </p:cNvSpPr>
          <p:nvPr>
            <p:ph type="title" hasCustomPrompt="1"/>
          </p:nvPr>
        </p:nvSpPr>
        <p:spPr>
          <a:xfrm>
            <a:off x="715100" y="1043013"/>
            <a:ext cx="3744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0" name="Google Shape;1100;p26"/>
          <p:cNvSpPr txBox="1">
            <a:spLocks noGrp="1"/>
          </p:cNvSpPr>
          <p:nvPr>
            <p:ph type="subTitle" idx="1"/>
          </p:nvPr>
        </p:nvSpPr>
        <p:spPr>
          <a:xfrm>
            <a:off x="715100" y="1749040"/>
            <a:ext cx="3744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1" name="Google Shape;1101;p26"/>
          <p:cNvSpPr txBox="1">
            <a:spLocks noGrp="1"/>
          </p:cNvSpPr>
          <p:nvPr>
            <p:ph type="title" idx="2" hasCustomPrompt="1"/>
          </p:nvPr>
        </p:nvSpPr>
        <p:spPr>
          <a:xfrm>
            <a:off x="4684900" y="1043013"/>
            <a:ext cx="3744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2" name="Google Shape;1102;p26"/>
          <p:cNvSpPr txBox="1">
            <a:spLocks noGrp="1"/>
          </p:cNvSpPr>
          <p:nvPr>
            <p:ph type="subTitle" idx="3"/>
          </p:nvPr>
        </p:nvSpPr>
        <p:spPr>
          <a:xfrm>
            <a:off x="4684900" y="1749038"/>
            <a:ext cx="3744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3" name="Google Shape;1103;p26"/>
          <p:cNvSpPr txBox="1">
            <a:spLocks noGrp="1"/>
          </p:cNvSpPr>
          <p:nvPr>
            <p:ph type="title" idx="4" hasCustomPrompt="1"/>
          </p:nvPr>
        </p:nvSpPr>
        <p:spPr>
          <a:xfrm>
            <a:off x="715100" y="2949260"/>
            <a:ext cx="3744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4" name="Google Shape;1104;p26"/>
          <p:cNvSpPr txBox="1">
            <a:spLocks noGrp="1"/>
          </p:cNvSpPr>
          <p:nvPr>
            <p:ph type="subTitle" idx="5"/>
          </p:nvPr>
        </p:nvSpPr>
        <p:spPr>
          <a:xfrm>
            <a:off x="715100" y="3655288"/>
            <a:ext cx="3744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5" name="Google Shape;1105;p26"/>
          <p:cNvSpPr txBox="1">
            <a:spLocks noGrp="1"/>
          </p:cNvSpPr>
          <p:nvPr>
            <p:ph type="title" idx="6" hasCustomPrompt="1"/>
          </p:nvPr>
        </p:nvSpPr>
        <p:spPr>
          <a:xfrm>
            <a:off x="4684900" y="2949260"/>
            <a:ext cx="3744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6" name="Google Shape;1106;p26"/>
          <p:cNvSpPr txBox="1">
            <a:spLocks noGrp="1"/>
          </p:cNvSpPr>
          <p:nvPr>
            <p:ph type="subTitle" idx="7"/>
          </p:nvPr>
        </p:nvSpPr>
        <p:spPr>
          <a:xfrm>
            <a:off x="4684900" y="3655288"/>
            <a:ext cx="3744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07" name="Google Shape;1107;p26"/>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1108" name="Google Shape;1108;p26"/>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1109" name="Google Shape;1109;p26"/>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1110" name="Google Shape;1110;p26"/>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1111" name="Google Shape;1111;p26"/>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1112" name="Google Shape;1112;p26"/>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58"/>
        <p:cNvGrpSpPr/>
        <p:nvPr/>
      </p:nvGrpSpPr>
      <p:grpSpPr>
        <a:xfrm>
          <a:off x="0" y="0"/>
          <a:ext cx="0" cy="0"/>
          <a:chOff x="0" y="0"/>
          <a:chExt cx="0" cy="0"/>
        </a:xfrm>
      </p:grpSpPr>
      <p:grpSp>
        <p:nvGrpSpPr>
          <p:cNvPr id="1159" name="Google Shape;1159;p28"/>
          <p:cNvGrpSpPr/>
          <p:nvPr/>
        </p:nvGrpSpPr>
        <p:grpSpPr>
          <a:xfrm>
            <a:off x="372900" y="317225"/>
            <a:ext cx="8399164" cy="4509701"/>
            <a:chOff x="372900" y="317225"/>
            <a:chExt cx="8399164" cy="4509701"/>
          </a:xfrm>
        </p:grpSpPr>
        <p:sp>
          <p:nvSpPr>
            <p:cNvPr id="1160" name="Google Shape;1160;p28"/>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28"/>
            <p:cNvGrpSpPr/>
            <p:nvPr/>
          </p:nvGrpSpPr>
          <p:grpSpPr>
            <a:xfrm>
              <a:off x="372900" y="317424"/>
              <a:ext cx="8399164" cy="4509502"/>
              <a:chOff x="-75" y="-4650"/>
              <a:chExt cx="9155400" cy="5153127"/>
            </a:xfrm>
          </p:grpSpPr>
          <p:cxnSp>
            <p:nvCxnSpPr>
              <p:cNvPr id="1162" name="Google Shape;1162;p28"/>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63" name="Google Shape;1163;p28"/>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164" name="Google Shape;1164;p28"/>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65" name="Google Shape;1165;p28"/>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166" name="Google Shape;1166;p28"/>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167" name="Google Shape;1167;p28"/>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68" name="Google Shape;1168;p28"/>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169" name="Google Shape;1169;p28"/>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70" name="Google Shape;1170;p28"/>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171" name="Google Shape;1171;p28"/>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72" name="Google Shape;1172;p28"/>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173" name="Google Shape;1173;p28"/>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74" name="Google Shape;1174;p28"/>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175" name="Google Shape;1175;p28"/>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76" name="Google Shape;1176;p28"/>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177" name="Google Shape;1177;p28"/>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78" name="Google Shape;1178;p28"/>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1179" name="Google Shape;1179;p28"/>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180" name="Google Shape;1180;p28"/>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81" name="Google Shape;1181;p28"/>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182" name="Google Shape;1182;p28"/>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83" name="Google Shape;1183;p28"/>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4" name="Google Shape;1184;p28"/>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5" name="Google Shape;1185;p28"/>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6" name="Google Shape;1186;p28"/>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7" name="Google Shape;1187;p28"/>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8" name="Google Shape;1188;p28"/>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89" name="Google Shape;1189;p28"/>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90" name="Google Shape;1190;p28"/>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91" name="Google Shape;1191;p28"/>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92" name="Google Shape;1192;p28"/>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193" name="Google Shape;1193;p28"/>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94"/>
        <p:cNvGrpSpPr/>
        <p:nvPr/>
      </p:nvGrpSpPr>
      <p:grpSpPr>
        <a:xfrm>
          <a:off x="0" y="0"/>
          <a:ext cx="0" cy="0"/>
          <a:chOff x="0" y="0"/>
          <a:chExt cx="0" cy="0"/>
        </a:xfrm>
      </p:grpSpPr>
      <p:grpSp>
        <p:nvGrpSpPr>
          <p:cNvPr id="1195" name="Google Shape;1195;p29"/>
          <p:cNvGrpSpPr/>
          <p:nvPr/>
        </p:nvGrpSpPr>
        <p:grpSpPr>
          <a:xfrm>
            <a:off x="156375" y="126593"/>
            <a:ext cx="8887995" cy="4890320"/>
            <a:chOff x="372900" y="317225"/>
            <a:chExt cx="8399164" cy="4509701"/>
          </a:xfrm>
        </p:grpSpPr>
        <p:sp>
          <p:nvSpPr>
            <p:cNvPr id="1196" name="Google Shape;1196;p29"/>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29"/>
            <p:cNvGrpSpPr/>
            <p:nvPr/>
          </p:nvGrpSpPr>
          <p:grpSpPr>
            <a:xfrm>
              <a:off x="372900" y="317424"/>
              <a:ext cx="8399164" cy="4509502"/>
              <a:chOff x="-75" y="-4650"/>
              <a:chExt cx="9155400" cy="5153127"/>
            </a:xfrm>
          </p:grpSpPr>
          <p:cxnSp>
            <p:nvCxnSpPr>
              <p:cNvPr id="1198" name="Google Shape;1198;p29"/>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199" name="Google Shape;1199;p29"/>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200" name="Google Shape;1200;p29"/>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01" name="Google Shape;1201;p29"/>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202" name="Google Shape;1202;p29"/>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203" name="Google Shape;1203;p29"/>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04" name="Google Shape;1204;p29"/>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205" name="Google Shape;1205;p29"/>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06" name="Google Shape;1206;p29"/>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207" name="Google Shape;1207;p29"/>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08" name="Google Shape;1208;p29"/>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209" name="Google Shape;1209;p29"/>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10" name="Google Shape;1210;p29"/>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211" name="Google Shape;1211;p29"/>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12" name="Google Shape;1212;p29"/>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213" name="Google Shape;1213;p29"/>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14" name="Google Shape;1214;p29"/>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1215" name="Google Shape;1215;p29"/>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216" name="Google Shape;1216;p29"/>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17" name="Google Shape;1217;p29"/>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218" name="Google Shape;1218;p29"/>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219" name="Google Shape;1219;p29"/>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0" name="Google Shape;1220;p29"/>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1" name="Google Shape;1221;p29"/>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2" name="Google Shape;1222;p29"/>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3" name="Google Shape;1223;p29"/>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4" name="Google Shape;1224;p29"/>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5" name="Google Shape;1225;p29"/>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6" name="Google Shape;1226;p29"/>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7" name="Google Shape;1227;p29"/>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8" name="Google Shape;1228;p29"/>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229" name="Google Shape;1229;p29"/>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pic>
        <p:nvPicPr>
          <p:cNvPr id="1230" name="Google Shape;1230;p29"/>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1231" name="Google Shape;1231;p29"/>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1232" name="Google Shape;1232;p29"/>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1233" name="Google Shape;1233;p29"/>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1234" name="Google Shape;1234;p29"/>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1235" name="Google Shape;1235;p29"/>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64400" y="1287829"/>
            <a:ext cx="3410700" cy="17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2849850" y="3562582"/>
            <a:ext cx="3447300" cy="90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1405373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grpSp>
        <p:nvGrpSpPr>
          <p:cNvPr id="12" name="Google Shape;12;p3"/>
          <p:cNvGrpSpPr/>
          <p:nvPr/>
        </p:nvGrpSpPr>
        <p:grpSpPr>
          <a:xfrm>
            <a:off x="155326" y="91359"/>
            <a:ext cx="8833348" cy="4894379"/>
            <a:chOff x="375925" y="955900"/>
            <a:chExt cx="6888675" cy="3816875"/>
          </a:xfrm>
        </p:grpSpPr>
        <p:sp>
          <p:nvSpPr>
            <p:cNvPr id="13" name="Google Shape;13;p3"/>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14" name="Google Shape;14;p3"/>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15" name="Google Shape;15;p3"/>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6" name="Google Shape;16;p3"/>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7" name="Google Shape;17;p3"/>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8" name="Google Shape;18;p3"/>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 name="Google Shape;19;p3"/>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0" name="Google Shape;20;p3"/>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1" name="Google Shape;21;p3"/>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 name="Google Shape;22;p3"/>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 name="Google Shape;23;p3"/>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 name="Google Shape;24;p3"/>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5" name="Google Shape;25;p3"/>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 name="Google Shape;26;p3"/>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 name="Google Shape;27;p3"/>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8" name="Google Shape;28;p3"/>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9" name="Google Shape;29;p3"/>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0" name="Google Shape;30;p3"/>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 name="Google Shape;31;p3"/>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2" name="Google Shape;32;p3"/>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3" name="Google Shape;33;p3"/>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 name="Google Shape;34;p3"/>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 name="Google Shape;35;p3"/>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6" name="Google Shape;36;p3"/>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7" name="Google Shape;37;p3"/>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8" name="Google Shape;38;p3"/>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9" name="Google Shape;39;p3"/>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 name="Google Shape;40;p3"/>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1" name="Google Shape;41;p3"/>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2" name="Google Shape;42;p3"/>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3" name="Google Shape;43;p3"/>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4" name="Google Shape;44;p3"/>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5" name="Google Shape;45;p3"/>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46" name="Google Shape;46;p3"/>
          <p:cNvSpPr txBox="1">
            <a:spLocks noGrp="1"/>
          </p:cNvSpPr>
          <p:nvPr>
            <p:ph type="title"/>
          </p:nvPr>
        </p:nvSpPr>
        <p:spPr>
          <a:xfrm>
            <a:off x="5343575" y="1687525"/>
            <a:ext cx="2569500" cy="1920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 name="Google Shape;47;p3"/>
          <p:cNvSpPr txBox="1">
            <a:spLocks noGrp="1"/>
          </p:cNvSpPr>
          <p:nvPr>
            <p:ph type="subTitle" idx="1"/>
          </p:nvPr>
        </p:nvSpPr>
        <p:spPr>
          <a:xfrm>
            <a:off x="5343575" y="3603325"/>
            <a:ext cx="2763600" cy="7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8" name="Google Shape;48;p3"/>
          <p:cNvSpPr txBox="1">
            <a:spLocks noGrp="1"/>
          </p:cNvSpPr>
          <p:nvPr>
            <p:ph type="title" idx="2" hasCustomPrompt="1"/>
          </p:nvPr>
        </p:nvSpPr>
        <p:spPr>
          <a:xfrm>
            <a:off x="5397275" y="952625"/>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extLst>
      <p:ext uri="{BB962C8B-B14F-4D97-AF65-F5344CB8AC3E}">
        <p14:creationId xmlns:p14="http://schemas.microsoft.com/office/powerpoint/2010/main" val="913837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4"/>
          <p:cNvSpPr txBox="1">
            <a:spLocks noGrp="1"/>
          </p:cNvSpPr>
          <p:nvPr>
            <p:ph type="body" idx="1"/>
          </p:nvPr>
        </p:nvSpPr>
        <p:spPr>
          <a:xfrm>
            <a:off x="713100" y="1248300"/>
            <a:ext cx="7717800" cy="3355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3185591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2"/>
        <p:cNvGrpSpPr/>
        <p:nvPr/>
      </p:nvGrpSpPr>
      <p:grpSpPr>
        <a:xfrm>
          <a:off x="0" y="0"/>
          <a:ext cx="0" cy="0"/>
          <a:chOff x="0" y="0"/>
          <a:chExt cx="0" cy="0"/>
        </a:xfrm>
      </p:grpSpPr>
      <p:grpSp>
        <p:nvGrpSpPr>
          <p:cNvPr id="53" name="Google Shape;53;p5"/>
          <p:cNvGrpSpPr/>
          <p:nvPr/>
        </p:nvGrpSpPr>
        <p:grpSpPr>
          <a:xfrm>
            <a:off x="155326" y="91359"/>
            <a:ext cx="8833348" cy="4894379"/>
            <a:chOff x="375925" y="955900"/>
            <a:chExt cx="6888675" cy="3816875"/>
          </a:xfrm>
        </p:grpSpPr>
        <p:sp>
          <p:nvSpPr>
            <p:cNvPr id="54" name="Google Shape;54;p5"/>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55" name="Google Shape;55;p5"/>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56" name="Google Shape;56;p5"/>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57" name="Google Shape;57;p5"/>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58" name="Google Shape;58;p5"/>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59" name="Google Shape;59;p5"/>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60" name="Google Shape;60;p5"/>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61" name="Google Shape;61;p5"/>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2" name="Google Shape;62;p5"/>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3" name="Google Shape;63;p5"/>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4" name="Google Shape;64;p5"/>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5" name="Google Shape;65;p5"/>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6" name="Google Shape;66;p5"/>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7" name="Google Shape;67;p5"/>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8" name="Google Shape;68;p5"/>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9" name="Google Shape;69;p5"/>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 name="Google Shape;70;p5"/>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 name="Google Shape;71;p5"/>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2" name="Google Shape;72;p5"/>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3" name="Google Shape;73;p5"/>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 name="Google Shape;74;p5"/>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5" name="Google Shape;75;p5"/>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6" name="Google Shape;76;p5"/>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7" name="Google Shape;77;p5"/>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8" name="Google Shape;78;p5"/>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9" name="Google Shape;79;p5"/>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80" name="Google Shape;80;p5"/>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81" name="Google Shape;81;p5"/>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82" name="Google Shape;82;p5"/>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83" name="Google Shape;83;p5"/>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84" name="Google Shape;84;p5"/>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85" name="Google Shape;85;p5"/>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86" name="Google Shape;86;p5"/>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87" name="Google Shape;87;p5"/>
          <p:cNvSpPr txBox="1">
            <a:spLocks noGrp="1"/>
          </p:cNvSpPr>
          <p:nvPr>
            <p:ph type="subTitle" idx="1"/>
          </p:nvPr>
        </p:nvSpPr>
        <p:spPr>
          <a:xfrm>
            <a:off x="713100" y="2969263"/>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88" name="Google Shape;88;p5"/>
          <p:cNvSpPr txBox="1">
            <a:spLocks noGrp="1"/>
          </p:cNvSpPr>
          <p:nvPr>
            <p:ph type="subTitle" idx="2"/>
          </p:nvPr>
        </p:nvSpPr>
        <p:spPr>
          <a:xfrm>
            <a:off x="713100" y="3372406"/>
            <a:ext cx="26151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5"/>
          <p:cNvSpPr txBox="1">
            <a:spLocks noGrp="1"/>
          </p:cNvSpPr>
          <p:nvPr>
            <p:ph type="subTitle" idx="3"/>
          </p:nvPr>
        </p:nvSpPr>
        <p:spPr>
          <a:xfrm>
            <a:off x="5176725" y="2969263"/>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91" name="Google Shape;91;p5"/>
          <p:cNvSpPr txBox="1">
            <a:spLocks noGrp="1"/>
          </p:cNvSpPr>
          <p:nvPr>
            <p:ph type="subTitle" idx="4"/>
          </p:nvPr>
        </p:nvSpPr>
        <p:spPr>
          <a:xfrm>
            <a:off x="5176725" y="3372406"/>
            <a:ext cx="26151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5"/>
          <p:cNvSpPr txBox="1">
            <a:spLocks noGrp="1"/>
          </p:cNvSpPr>
          <p:nvPr>
            <p:ph type="title" idx="5" hasCustomPrompt="1"/>
          </p:nvPr>
        </p:nvSpPr>
        <p:spPr>
          <a:xfrm>
            <a:off x="786375" y="22148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3" name="Google Shape;93;p5"/>
          <p:cNvSpPr txBox="1">
            <a:spLocks noGrp="1"/>
          </p:cNvSpPr>
          <p:nvPr>
            <p:ph type="title" idx="6" hasCustomPrompt="1"/>
          </p:nvPr>
        </p:nvSpPr>
        <p:spPr>
          <a:xfrm>
            <a:off x="5258675" y="22148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extLst>
      <p:ext uri="{BB962C8B-B14F-4D97-AF65-F5344CB8AC3E}">
        <p14:creationId xmlns:p14="http://schemas.microsoft.com/office/powerpoint/2010/main" val="550401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
        <p:cNvGrpSpPr/>
        <p:nvPr/>
      </p:nvGrpSpPr>
      <p:grpSpPr>
        <a:xfrm>
          <a:off x="0" y="0"/>
          <a:ext cx="0" cy="0"/>
          <a:chOff x="0" y="0"/>
          <a:chExt cx="0" cy="0"/>
        </a:xfrm>
      </p:grpSpPr>
      <p:grpSp>
        <p:nvGrpSpPr>
          <p:cNvPr id="95" name="Google Shape;95;p6"/>
          <p:cNvGrpSpPr/>
          <p:nvPr/>
        </p:nvGrpSpPr>
        <p:grpSpPr>
          <a:xfrm>
            <a:off x="155326" y="91359"/>
            <a:ext cx="8833348" cy="4894379"/>
            <a:chOff x="375925" y="955900"/>
            <a:chExt cx="6888675" cy="3816875"/>
          </a:xfrm>
        </p:grpSpPr>
        <p:sp>
          <p:nvSpPr>
            <p:cNvPr id="96" name="Google Shape;96;p6"/>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97" name="Google Shape;97;p6"/>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98" name="Google Shape;98;p6"/>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99" name="Google Shape;99;p6"/>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00" name="Google Shape;100;p6"/>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01" name="Google Shape;101;p6"/>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02" name="Google Shape;102;p6"/>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03" name="Google Shape;103;p6"/>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04" name="Google Shape;104;p6"/>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05" name="Google Shape;105;p6"/>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6" name="Google Shape;106;p6"/>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7" name="Google Shape;107;p6"/>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08" name="Google Shape;108;p6"/>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09" name="Google Shape;109;p6"/>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0" name="Google Shape;110;p6"/>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1" name="Google Shape;111;p6"/>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2" name="Google Shape;112;p6"/>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3" name="Google Shape;113;p6"/>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4" name="Google Shape;114;p6"/>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5" name="Google Shape;115;p6"/>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6" name="Google Shape;116;p6"/>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7" name="Google Shape;117;p6"/>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8" name="Google Shape;118;p6"/>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19" name="Google Shape;119;p6"/>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0" name="Google Shape;120;p6"/>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1" name="Google Shape;121;p6"/>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2" name="Google Shape;122;p6"/>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3" name="Google Shape;123;p6"/>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4" name="Google Shape;124;p6"/>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25" name="Google Shape;125;p6"/>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26" name="Google Shape;126;p6"/>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27" name="Google Shape;127;p6"/>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28" name="Google Shape;128;p6"/>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129" name="Google Shape;129;p6"/>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1508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grpSp>
        <p:nvGrpSpPr>
          <p:cNvPr id="137" name="Google Shape;137;p5"/>
          <p:cNvGrpSpPr/>
          <p:nvPr/>
        </p:nvGrpSpPr>
        <p:grpSpPr>
          <a:xfrm>
            <a:off x="128550" y="126893"/>
            <a:ext cx="8887995" cy="4890320"/>
            <a:chOff x="372900" y="317225"/>
            <a:chExt cx="8399164" cy="4509701"/>
          </a:xfrm>
        </p:grpSpPr>
        <p:sp>
          <p:nvSpPr>
            <p:cNvPr id="138" name="Google Shape;138;p5"/>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5"/>
            <p:cNvGrpSpPr/>
            <p:nvPr/>
          </p:nvGrpSpPr>
          <p:grpSpPr>
            <a:xfrm>
              <a:off x="372900" y="317424"/>
              <a:ext cx="8399164" cy="4509502"/>
              <a:chOff x="-75" y="-4650"/>
              <a:chExt cx="9155400" cy="5153127"/>
            </a:xfrm>
          </p:grpSpPr>
          <p:cxnSp>
            <p:nvCxnSpPr>
              <p:cNvPr id="140" name="Google Shape;140;p5"/>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41" name="Google Shape;141;p5"/>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42" name="Google Shape;142;p5"/>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43" name="Google Shape;143;p5"/>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44" name="Google Shape;144;p5"/>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45" name="Google Shape;145;p5"/>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46" name="Google Shape;146;p5"/>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47" name="Google Shape;147;p5"/>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48" name="Google Shape;148;p5"/>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49" name="Google Shape;149;p5"/>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50" name="Google Shape;150;p5"/>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51" name="Google Shape;151;p5"/>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52" name="Google Shape;152;p5"/>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53" name="Google Shape;153;p5"/>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54" name="Google Shape;154;p5"/>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55" name="Google Shape;155;p5"/>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56" name="Google Shape;156;p5"/>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157" name="Google Shape;157;p5"/>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58" name="Google Shape;158;p5"/>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59" name="Google Shape;159;p5"/>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60" name="Google Shape;160;p5"/>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61" name="Google Shape;161;p5"/>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2" name="Google Shape;162;p5"/>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3" name="Google Shape;163;p5"/>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4" name="Google Shape;164;p5"/>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5" name="Google Shape;165;p5"/>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6" name="Google Shape;166;p5"/>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7" name="Google Shape;167;p5"/>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8" name="Google Shape;168;p5"/>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69" name="Google Shape;169;p5"/>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70" name="Google Shape;170;p5"/>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171" name="Google Shape;171;p5"/>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172" name="Google Shape;172;p5"/>
          <p:cNvSpPr txBox="1">
            <a:spLocks noGrp="1"/>
          </p:cNvSpPr>
          <p:nvPr>
            <p:ph type="subTitle" idx="1"/>
          </p:nvPr>
        </p:nvSpPr>
        <p:spPr>
          <a:xfrm>
            <a:off x="1532381" y="3222050"/>
            <a:ext cx="24243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b="1">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73" name="Google Shape;173;p5"/>
          <p:cNvSpPr txBox="1">
            <a:spLocks noGrp="1"/>
          </p:cNvSpPr>
          <p:nvPr>
            <p:ph type="subTitle" idx="2"/>
          </p:nvPr>
        </p:nvSpPr>
        <p:spPr>
          <a:xfrm>
            <a:off x="5187306" y="3222050"/>
            <a:ext cx="2424300" cy="52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accent3"/>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74" name="Google Shape;174;p5"/>
          <p:cNvSpPr txBox="1">
            <a:spLocks noGrp="1"/>
          </p:cNvSpPr>
          <p:nvPr>
            <p:ph type="subTitle" idx="3"/>
          </p:nvPr>
        </p:nvSpPr>
        <p:spPr>
          <a:xfrm>
            <a:off x="1532381" y="3670257"/>
            <a:ext cx="242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4"/>
          </p:nvPr>
        </p:nvSpPr>
        <p:spPr>
          <a:xfrm>
            <a:off x="5187306" y="3670257"/>
            <a:ext cx="242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77" name="Google Shape;177;p5"/>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178" name="Google Shape;178;p5"/>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179" name="Google Shape;179;p5"/>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180" name="Google Shape;180;p5"/>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181" name="Google Shape;181;p5"/>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182" name="Google Shape;182;p5"/>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9"/>
        <p:cNvGrpSpPr/>
        <p:nvPr/>
      </p:nvGrpSpPr>
      <p:grpSpPr>
        <a:xfrm>
          <a:off x="0" y="0"/>
          <a:ext cx="0" cy="0"/>
          <a:chOff x="0" y="0"/>
          <a:chExt cx="0" cy="0"/>
        </a:xfrm>
      </p:grpSpPr>
      <p:grpSp>
        <p:nvGrpSpPr>
          <p:cNvPr id="170" name="Google Shape;170;p8"/>
          <p:cNvGrpSpPr/>
          <p:nvPr/>
        </p:nvGrpSpPr>
        <p:grpSpPr>
          <a:xfrm>
            <a:off x="155326" y="91359"/>
            <a:ext cx="8833348" cy="4894379"/>
            <a:chOff x="375925" y="955900"/>
            <a:chExt cx="6888675" cy="3816875"/>
          </a:xfrm>
        </p:grpSpPr>
        <p:sp>
          <p:nvSpPr>
            <p:cNvPr id="171" name="Google Shape;171;p8"/>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172" name="Google Shape;172;p8"/>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173" name="Google Shape;173;p8"/>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74" name="Google Shape;174;p8"/>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75" name="Google Shape;175;p8"/>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76" name="Google Shape;176;p8"/>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77" name="Google Shape;177;p8"/>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178" name="Google Shape;178;p8"/>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79" name="Google Shape;179;p8"/>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0" name="Google Shape;180;p8"/>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1" name="Google Shape;181;p8"/>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2" name="Google Shape;182;p8"/>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3" name="Google Shape;183;p8"/>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4" name="Google Shape;184;p8"/>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5" name="Google Shape;185;p8"/>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6" name="Google Shape;186;p8"/>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7" name="Google Shape;187;p8"/>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8" name="Google Shape;188;p8"/>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89" name="Google Shape;189;p8"/>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90" name="Google Shape;190;p8"/>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91" name="Google Shape;191;p8"/>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92" name="Google Shape;192;p8"/>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93" name="Google Shape;193;p8"/>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194" name="Google Shape;194;p8"/>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5" name="Google Shape;195;p8"/>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6" name="Google Shape;196;p8"/>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7" name="Google Shape;197;p8"/>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8" name="Google Shape;198;p8"/>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199" name="Google Shape;199;p8"/>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00" name="Google Shape;200;p8"/>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01" name="Google Shape;201;p8"/>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02" name="Google Shape;202;p8"/>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03" name="Google Shape;203;p8"/>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204" name="Google Shape;204;p8"/>
          <p:cNvSpPr txBox="1">
            <a:spLocks noGrp="1"/>
          </p:cNvSpPr>
          <p:nvPr>
            <p:ph type="title"/>
          </p:nvPr>
        </p:nvSpPr>
        <p:spPr>
          <a:xfrm>
            <a:off x="3885000" y="1481500"/>
            <a:ext cx="3684900" cy="1453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5" name="Google Shape;205;p8"/>
          <p:cNvSpPr txBox="1">
            <a:spLocks noGrp="1"/>
          </p:cNvSpPr>
          <p:nvPr>
            <p:ph type="subTitle" idx="1"/>
          </p:nvPr>
        </p:nvSpPr>
        <p:spPr>
          <a:xfrm>
            <a:off x="3887408" y="2971742"/>
            <a:ext cx="3684900" cy="71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527552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06"/>
        <p:cNvGrpSpPr/>
        <p:nvPr/>
      </p:nvGrpSpPr>
      <p:grpSpPr>
        <a:xfrm>
          <a:off x="0" y="0"/>
          <a:ext cx="0" cy="0"/>
          <a:chOff x="0" y="0"/>
          <a:chExt cx="0" cy="0"/>
        </a:xfrm>
      </p:grpSpPr>
      <p:grpSp>
        <p:nvGrpSpPr>
          <p:cNvPr id="207" name="Google Shape;207;p9"/>
          <p:cNvGrpSpPr/>
          <p:nvPr/>
        </p:nvGrpSpPr>
        <p:grpSpPr>
          <a:xfrm>
            <a:off x="155326" y="91359"/>
            <a:ext cx="8833348" cy="4894379"/>
            <a:chOff x="375925" y="955900"/>
            <a:chExt cx="6888675" cy="3816875"/>
          </a:xfrm>
        </p:grpSpPr>
        <p:sp>
          <p:nvSpPr>
            <p:cNvPr id="208" name="Google Shape;208;p9"/>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209" name="Google Shape;209;p9"/>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210" name="Google Shape;210;p9"/>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11" name="Google Shape;211;p9"/>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12" name="Google Shape;212;p9"/>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13" name="Google Shape;213;p9"/>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14" name="Google Shape;214;p9"/>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15" name="Google Shape;215;p9"/>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16" name="Google Shape;216;p9"/>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17" name="Google Shape;217;p9"/>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8" name="Google Shape;218;p9"/>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9" name="Google Shape;219;p9"/>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0" name="Google Shape;220;p9"/>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1" name="Google Shape;221;p9"/>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2" name="Google Shape;222;p9"/>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3" name="Google Shape;223;p9"/>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4" name="Google Shape;224;p9"/>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5" name="Google Shape;225;p9"/>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6" name="Google Shape;226;p9"/>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7" name="Google Shape;227;p9"/>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8" name="Google Shape;228;p9"/>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29" name="Google Shape;229;p9"/>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30" name="Google Shape;230;p9"/>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31" name="Google Shape;231;p9"/>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2" name="Google Shape;232;p9"/>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3" name="Google Shape;233;p9"/>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4" name="Google Shape;234;p9"/>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5" name="Google Shape;235;p9"/>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6" name="Google Shape;236;p9"/>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37" name="Google Shape;237;p9"/>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38" name="Google Shape;238;p9"/>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39" name="Google Shape;239;p9"/>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40" name="Google Shape;240;p9"/>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241" name="Google Shape;241;p9"/>
          <p:cNvSpPr txBox="1">
            <a:spLocks noGrp="1"/>
          </p:cNvSpPr>
          <p:nvPr>
            <p:ph type="title"/>
          </p:nvPr>
        </p:nvSpPr>
        <p:spPr>
          <a:xfrm>
            <a:off x="952797" y="1520863"/>
            <a:ext cx="29718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2" name="Google Shape;242;p9"/>
          <p:cNvSpPr txBox="1">
            <a:spLocks noGrp="1"/>
          </p:cNvSpPr>
          <p:nvPr>
            <p:ph type="subTitle" idx="1"/>
          </p:nvPr>
        </p:nvSpPr>
        <p:spPr>
          <a:xfrm>
            <a:off x="952675" y="2266831"/>
            <a:ext cx="2971800" cy="128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Tree>
    <p:extLst>
      <p:ext uri="{BB962C8B-B14F-4D97-AF65-F5344CB8AC3E}">
        <p14:creationId xmlns:p14="http://schemas.microsoft.com/office/powerpoint/2010/main" val="621060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5"/>
        <p:cNvGrpSpPr/>
        <p:nvPr/>
      </p:nvGrpSpPr>
      <p:grpSpPr>
        <a:xfrm>
          <a:off x="0" y="0"/>
          <a:ext cx="0" cy="0"/>
          <a:chOff x="0" y="0"/>
          <a:chExt cx="0" cy="0"/>
        </a:xfrm>
      </p:grpSpPr>
      <p:sp>
        <p:nvSpPr>
          <p:cNvPr id="246" name="Google Shape;246;p11"/>
          <p:cNvSpPr txBox="1">
            <a:spLocks noGrp="1"/>
          </p:cNvSpPr>
          <p:nvPr>
            <p:ph type="title" hasCustomPrompt="1"/>
          </p:nvPr>
        </p:nvSpPr>
        <p:spPr>
          <a:xfrm>
            <a:off x="1338750" y="1597550"/>
            <a:ext cx="6464700" cy="147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247" name="Google Shape;247;p11"/>
          <p:cNvSpPr txBox="1">
            <a:spLocks noGrp="1"/>
          </p:cNvSpPr>
          <p:nvPr>
            <p:ph type="subTitle" idx="1"/>
          </p:nvPr>
        </p:nvSpPr>
        <p:spPr>
          <a:xfrm>
            <a:off x="1340550" y="3100436"/>
            <a:ext cx="6464700" cy="512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187113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48"/>
        <p:cNvGrpSpPr/>
        <p:nvPr/>
      </p:nvGrpSpPr>
      <p:grpSpPr>
        <a:xfrm>
          <a:off x="0" y="0"/>
          <a:ext cx="0" cy="0"/>
          <a:chOff x="0" y="0"/>
          <a:chExt cx="0" cy="0"/>
        </a:xfrm>
      </p:grpSpPr>
    </p:spTree>
    <p:extLst>
      <p:ext uri="{BB962C8B-B14F-4D97-AF65-F5344CB8AC3E}">
        <p14:creationId xmlns:p14="http://schemas.microsoft.com/office/powerpoint/2010/main" val="1989423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9"/>
        <p:cNvGrpSpPr/>
        <p:nvPr/>
      </p:nvGrpSpPr>
      <p:grpSpPr>
        <a:xfrm>
          <a:off x="0" y="0"/>
          <a:ext cx="0" cy="0"/>
          <a:chOff x="0" y="0"/>
          <a:chExt cx="0" cy="0"/>
        </a:xfrm>
      </p:grpSpPr>
      <p:grpSp>
        <p:nvGrpSpPr>
          <p:cNvPr id="250" name="Google Shape;250;p13"/>
          <p:cNvGrpSpPr/>
          <p:nvPr/>
        </p:nvGrpSpPr>
        <p:grpSpPr>
          <a:xfrm>
            <a:off x="155326" y="91359"/>
            <a:ext cx="8833348" cy="4894379"/>
            <a:chOff x="375925" y="955900"/>
            <a:chExt cx="6888675" cy="3816875"/>
          </a:xfrm>
        </p:grpSpPr>
        <p:sp>
          <p:nvSpPr>
            <p:cNvPr id="251" name="Google Shape;251;p13"/>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252" name="Google Shape;252;p13"/>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253" name="Google Shape;253;p13"/>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54" name="Google Shape;254;p13"/>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55" name="Google Shape;255;p13"/>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56" name="Google Shape;256;p13"/>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57" name="Google Shape;257;p13"/>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58" name="Google Shape;258;p13"/>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59" name="Google Shape;259;p13"/>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0" name="Google Shape;260;p13"/>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1" name="Google Shape;261;p13"/>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2" name="Google Shape;262;p13"/>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3" name="Google Shape;263;p13"/>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4" name="Google Shape;264;p13"/>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5" name="Google Shape;265;p13"/>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6" name="Google Shape;266;p13"/>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7" name="Google Shape;267;p13"/>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8" name="Google Shape;268;p13"/>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69" name="Google Shape;269;p13"/>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0" name="Google Shape;270;p13"/>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1" name="Google Shape;271;p13"/>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2" name="Google Shape;272;p13"/>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3" name="Google Shape;273;p13"/>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274" name="Google Shape;274;p13"/>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75" name="Google Shape;275;p13"/>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76" name="Google Shape;276;p13"/>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77" name="Google Shape;277;p13"/>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78" name="Google Shape;278;p13"/>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79" name="Google Shape;279;p13"/>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280" name="Google Shape;280;p13"/>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81" name="Google Shape;281;p13"/>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82" name="Google Shape;282;p13"/>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283" name="Google Shape;283;p13"/>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284" name="Google Shape;284;p13"/>
          <p:cNvSpPr txBox="1">
            <a:spLocks noGrp="1"/>
          </p:cNvSpPr>
          <p:nvPr>
            <p:ph type="title"/>
          </p:nvPr>
        </p:nvSpPr>
        <p:spPr>
          <a:xfrm>
            <a:off x="1513125" y="1893750"/>
            <a:ext cx="1993500" cy="110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5" name="Google Shape;285;p13"/>
          <p:cNvSpPr txBox="1">
            <a:spLocks noGrp="1"/>
          </p:cNvSpPr>
          <p:nvPr>
            <p:ph type="subTitle" idx="1"/>
          </p:nvPr>
        </p:nvSpPr>
        <p:spPr>
          <a:xfrm>
            <a:off x="6119527" y="425358"/>
            <a:ext cx="2046900" cy="420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Delius"/>
              <a:buNone/>
              <a:defRPr sz="2000" b="1">
                <a:latin typeface="Delius"/>
                <a:ea typeface="Delius"/>
                <a:cs typeface="Delius"/>
                <a:sym typeface="Delius"/>
              </a:defRPr>
            </a:lvl1pPr>
            <a:lvl2pPr lvl="1">
              <a:spcBef>
                <a:spcPts val="0"/>
              </a:spcBef>
              <a:spcAft>
                <a:spcPts val="0"/>
              </a:spcAft>
              <a:buSzPts val="2000"/>
              <a:buFont typeface="Delius"/>
              <a:buNone/>
              <a:defRPr sz="2000" b="1">
                <a:latin typeface="Delius"/>
                <a:ea typeface="Delius"/>
                <a:cs typeface="Delius"/>
                <a:sym typeface="Delius"/>
              </a:defRPr>
            </a:lvl2pPr>
            <a:lvl3pPr lvl="2">
              <a:spcBef>
                <a:spcPts val="0"/>
              </a:spcBef>
              <a:spcAft>
                <a:spcPts val="0"/>
              </a:spcAft>
              <a:buSzPts val="2000"/>
              <a:buFont typeface="Delius"/>
              <a:buNone/>
              <a:defRPr sz="2000" b="1">
                <a:latin typeface="Delius"/>
                <a:ea typeface="Delius"/>
                <a:cs typeface="Delius"/>
                <a:sym typeface="Delius"/>
              </a:defRPr>
            </a:lvl3pPr>
            <a:lvl4pPr lvl="3">
              <a:spcBef>
                <a:spcPts val="0"/>
              </a:spcBef>
              <a:spcAft>
                <a:spcPts val="0"/>
              </a:spcAft>
              <a:buSzPts val="2000"/>
              <a:buFont typeface="Delius"/>
              <a:buNone/>
              <a:defRPr sz="2000" b="1">
                <a:latin typeface="Delius"/>
                <a:ea typeface="Delius"/>
                <a:cs typeface="Delius"/>
                <a:sym typeface="Delius"/>
              </a:defRPr>
            </a:lvl4pPr>
            <a:lvl5pPr lvl="4">
              <a:spcBef>
                <a:spcPts val="0"/>
              </a:spcBef>
              <a:spcAft>
                <a:spcPts val="0"/>
              </a:spcAft>
              <a:buSzPts val="2000"/>
              <a:buFont typeface="Delius"/>
              <a:buNone/>
              <a:defRPr sz="2000" b="1">
                <a:latin typeface="Delius"/>
                <a:ea typeface="Delius"/>
                <a:cs typeface="Delius"/>
                <a:sym typeface="Delius"/>
              </a:defRPr>
            </a:lvl5pPr>
            <a:lvl6pPr lvl="5">
              <a:spcBef>
                <a:spcPts val="0"/>
              </a:spcBef>
              <a:spcAft>
                <a:spcPts val="0"/>
              </a:spcAft>
              <a:buSzPts val="2000"/>
              <a:buFont typeface="Delius"/>
              <a:buNone/>
              <a:defRPr sz="2000" b="1">
                <a:latin typeface="Delius"/>
                <a:ea typeface="Delius"/>
                <a:cs typeface="Delius"/>
                <a:sym typeface="Delius"/>
              </a:defRPr>
            </a:lvl6pPr>
            <a:lvl7pPr lvl="6">
              <a:spcBef>
                <a:spcPts val="0"/>
              </a:spcBef>
              <a:spcAft>
                <a:spcPts val="0"/>
              </a:spcAft>
              <a:buSzPts val="2000"/>
              <a:buFont typeface="Delius"/>
              <a:buNone/>
              <a:defRPr sz="2000" b="1">
                <a:latin typeface="Delius"/>
                <a:ea typeface="Delius"/>
                <a:cs typeface="Delius"/>
                <a:sym typeface="Delius"/>
              </a:defRPr>
            </a:lvl7pPr>
            <a:lvl8pPr lvl="7">
              <a:spcBef>
                <a:spcPts val="0"/>
              </a:spcBef>
              <a:spcAft>
                <a:spcPts val="0"/>
              </a:spcAft>
              <a:buSzPts val="2000"/>
              <a:buFont typeface="Delius"/>
              <a:buNone/>
              <a:defRPr sz="2000" b="1">
                <a:latin typeface="Delius"/>
                <a:ea typeface="Delius"/>
                <a:cs typeface="Delius"/>
                <a:sym typeface="Delius"/>
              </a:defRPr>
            </a:lvl8pPr>
            <a:lvl9pPr lvl="8">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86" name="Google Shape;286;p13"/>
          <p:cNvSpPr txBox="1">
            <a:spLocks noGrp="1"/>
          </p:cNvSpPr>
          <p:nvPr>
            <p:ph type="title" idx="2" hasCustomPrompt="1"/>
          </p:nvPr>
        </p:nvSpPr>
        <p:spPr>
          <a:xfrm>
            <a:off x="5229300" y="7164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87" name="Google Shape;287;p13"/>
          <p:cNvSpPr txBox="1">
            <a:spLocks noGrp="1"/>
          </p:cNvSpPr>
          <p:nvPr>
            <p:ph type="subTitle" idx="3"/>
          </p:nvPr>
        </p:nvSpPr>
        <p:spPr>
          <a:xfrm>
            <a:off x="6119527" y="79214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subTitle" idx="4"/>
          </p:nvPr>
        </p:nvSpPr>
        <p:spPr>
          <a:xfrm>
            <a:off x="6119527" y="1482252"/>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89" name="Google Shape;289;p13"/>
          <p:cNvSpPr txBox="1">
            <a:spLocks noGrp="1"/>
          </p:cNvSpPr>
          <p:nvPr>
            <p:ph type="title" idx="5" hasCustomPrompt="1"/>
          </p:nvPr>
        </p:nvSpPr>
        <p:spPr>
          <a:xfrm>
            <a:off x="5229300" y="178193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0" name="Google Shape;290;p13"/>
          <p:cNvSpPr txBox="1">
            <a:spLocks noGrp="1"/>
          </p:cNvSpPr>
          <p:nvPr>
            <p:ph type="subTitle" idx="6"/>
          </p:nvPr>
        </p:nvSpPr>
        <p:spPr>
          <a:xfrm>
            <a:off x="6119527" y="185390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1" name="Google Shape;291;p13"/>
          <p:cNvSpPr txBox="1">
            <a:spLocks noGrp="1"/>
          </p:cNvSpPr>
          <p:nvPr>
            <p:ph type="subTitle" idx="7"/>
          </p:nvPr>
        </p:nvSpPr>
        <p:spPr>
          <a:xfrm>
            <a:off x="6119527" y="2539146"/>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92" name="Google Shape;292;p13"/>
          <p:cNvSpPr txBox="1">
            <a:spLocks noGrp="1"/>
          </p:cNvSpPr>
          <p:nvPr>
            <p:ph type="title" idx="8" hasCustomPrompt="1"/>
          </p:nvPr>
        </p:nvSpPr>
        <p:spPr>
          <a:xfrm>
            <a:off x="5229300" y="284746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3" name="Google Shape;293;p13"/>
          <p:cNvSpPr txBox="1">
            <a:spLocks noGrp="1"/>
          </p:cNvSpPr>
          <p:nvPr>
            <p:ph type="subTitle" idx="9"/>
          </p:nvPr>
        </p:nvSpPr>
        <p:spPr>
          <a:xfrm>
            <a:off x="6119527" y="291566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3"/>
          </p:nvPr>
        </p:nvSpPr>
        <p:spPr>
          <a:xfrm>
            <a:off x="6119527" y="3596040"/>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95" name="Google Shape;295;p13"/>
          <p:cNvSpPr txBox="1">
            <a:spLocks noGrp="1"/>
          </p:cNvSpPr>
          <p:nvPr>
            <p:ph type="title" idx="14" hasCustomPrompt="1"/>
          </p:nvPr>
        </p:nvSpPr>
        <p:spPr>
          <a:xfrm>
            <a:off x="5229300" y="3912989"/>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6" name="Google Shape;296;p13"/>
          <p:cNvSpPr txBox="1">
            <a:spLocks noGrp="1"/>
          </p:cNvSpPr>
          <p:nvPr>
            <p:ph type="subTitle" idx="15"/>
          </p:nvPr>
        </p:nvSpPr>
        <p:spPr>
          <a:xfrm>
            <a:off x="6119527" y="397742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819721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7"/>
        <p:cNvGrpSpPr/>
        <p:nvPr/>
      </p:nvGrpSpPr>
      <p:grpSpPr>
        <a:xfrm>
          <a:off x="0" y="0"/>
          <a:ext cx="0" cy="0"/>
          <a:chOff x="0" y="0"/>
          <a:chExt cx="0" cy="0"/>
        </a:xfrm>
      </p:grpSpPr>
      <p:grpSp>
        <p:nvGrpSpPr>
          <p:cNvPr id="298" name="Google Shape;298;p14"/>
          <p:cNvGrpSpPr/>
          <p:nvPr/>
        </p:nvGrpSpPr>
        <p:grpSpPr>
          <a:xfrm>
            <a:off x="155326" y="91359"/>
            <a:ext cx="8833348" cy="4894379"/>
            <a:chOff x="375925" y="955900"/>
            <a:chExt cx="6888675" cy="3816875"/>
          </a:xfrm>
        </p:grpSpPr>
        <p:sp>
          <p:nvSpPr>
            <p:cNvPr id="299" name="Google Shape;299;p14"/>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300" name="Google Shape;300;p14"/>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301" name="Google Shape;301;p14"/>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02" name="Google Shape;302;p14"/>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03" name="Google Shape;303;p14"/>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04" name="Google Shape;304;p14"/>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05" name="Google Shape;305;p14"/>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06" name="Google Shape;306;p14"/>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07" name="Google Shape;307;p14"/>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08" name="Google Shape;308;p14"/>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9" name="Google Shape;309;p14"/>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0" name="Google Shape;310;p14"/>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1" name="Google Shape;311;p14"/>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2" name="Google Shape;312;p14"/>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3" name="Google Shape;313;p14"/>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4" name="Google Shape;314;p14"/>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5" name="Google Shape;315;p14"/>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6" name="Google Shape;316;p14"/>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7" name="Google Shape;317;p14"/>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8" name="Google Shape;318;p14"/>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19" name="Google Shape;319;p14"/>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20" name="Google Shape;320;p14"/>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21" name="Google Shape;321;p14"/>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22" name="Google Shape;322;p14"/>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3" name="Google Shape;323;p14"/>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4" name="Google Shape;324;p14"/>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5" name="Google Shape;325;p14"/>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6" name="Google Shape;326;p14"/>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7" name="Google Shape;327;p14"/>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28" name="Google Shape;328;p14"/>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29" name="Google Shape;329;p14"/>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30" name="Google Shape;330;p14"/>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31" name="Google Shape;331;p14"/>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332" name="Google Shape;332;p14"/>
          <p:cNvSpPr txBox="1">
            <a:spLocks noGrp="1"/>
          </p:cNvSpPr>
          <p:nvPr>
            <p:ph type="title"/>
          </p:nvPr>
        </p:nvSpPr>
        <p:spPr>
          <a:xfrm>
            <a:off x="2715750" y="3894713"/>
            <a:ext cx="3712500" cy="42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33" name="Google Shape;333;p14"/>
          <p:cNvSpPr txBox="1">
            <a:spLocks noGrp="1"/>
          </p:cNvSpPr>
          <p:nvPr>
            <p:ph type="subTitle" idx="1"/>
          </p:nvPr>
        </p:nvSpPr>
        <p:spPr>
          <a:xfrm>
            <a:off x="2569500" y="1475992"/>
            <a:ext cx="4005000" cy="20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Delius"/>
              <a:buNone/>
              <a:defRPr sz="2800">
                <a:latin typeface="Delius"/>
                <a:ea typeface="Delius"/>
                <a:cs typeface="Delius"/>
                <a:sym typeface="Delius"/>
              </a:defRPr>
            </a:lvl1pPr>
            <a:lvl2pPr lvl="1" algn="ctr" rtl="0">
              <a:spcBef>
                <a:spcPts val="0"/>
              </a:spcBef>
              <a:spcAft>
                <a:spcPts val="0"/>
              </a:spcAft>
              <a:buSzPts val="2400"/>
              <a:buFont typeface="Delius"/>
              <a:buNone/>
              <a:defRPr sz="2400">
                <a:latin typeface="Delius"/>
                <a:ea typeface="Delius"/>
                <a:cs typeface="Delius"/>
                <a:sym typeface="Delius"/>
              </a:defRPr>
            </a:lvl2pPr>
            <a:lvl3pPr lvl="2" algn="ctr" rtl="0">
              <a:spcBef>
                <a:spcPts val="0"/>
              </a:spcBef>
              <a:spcAft>
                <a:spcPts val="0"/>
              </a:spcAft>
              <a:buSzPts val="2400"/>
              <a:buFont typeface="Delius"/>
              <a:buNone/>
              <a:defRPr sz="2400">
                <a:latin typeface="Delius"/>
                <a:ea typeface="Delius"/>
                <a:cs typeface="Delius"/>
                <a:sym typeface="Delius"/>
              </a:defRPr>
            </a:lvl3pPr>
            <a:lvl4pPr lvl="3" algn="ctr" rtl="0">
              <a:spcBef>
                <a:spcPts val="0"/>
              </a:spcBef>
              <a:spcAft>
                <a:spcPts val="0"/>
              </a:spcAft>
              <a:buSzPts val="2400"/>
              <a:buFont typeface="Delius"/>
              <a:buNone/>
              <a:defRPr sz="2400">
                <a:latin typeface="Delius"/>
                <a:ea typeface="Delius"/>
                <a:cs typeface="Delius"/>
                <a:sym typeface="Delius"/>
              </a:defRPr>
            </a:lvl4pPr>
            <a:lvl5pPr lvl="4" algn="ctr" rtl="0">
              <a:spcBef>
                <a:spcPts val="0"/>
              </a:spcBef>
              <a:spcAft>
                <a:spcPts val="0"/>
              </a:spcAft>
              <a:buSzPts val="2400"/>
              <a:buFont typeface="Delius"/>
              <a:buNone/>
              <a:defRPr sz="2400">
                <a:latin typeface="Delius"/>
                <a:ea typeface="Delius"/>
                <a:cs typeface="Delius"/>
                <a:sym typeface="Delius"/>
              </a:defRPr>
            </a:lvl5pPr>
            <a:lvl6pPr lvl="5" algn="ctr" rtl="0">
              <a:spcBef>
                <a:spcPts val="0"/>
              </a:spcBef>
              <a:spcAft>
                <a:spcPts val="0"/>
              </a:spcAft>
              <a:buSzPts val="2400"/>
              <a:buFont typeface="Delius"/>
              <a:buNone/>
              <a:defRPr sz="2400">
                <a:latin typeface="Delius"/>
                <a:ea typeface="Delius"/>
                <a:cs typeface="Delius"/>
                <a:sym typeface="Delius"/>
              </a:defRPr>
            </a:lvl6pPr>
            <a:lvl7pPr lvl="6" algn="ctr" rtl="0">
              <a:spcBef>
                <a:spcPts val="0"/>
              </a:spcBef>
              <a:spcAft>
                <a:spcPts val="0"/>
              </a:spcAft>
              <a:buSzPts val="2400"/>
              <a:buFont typeface="Delius"/>
              <a:buNone/>
              <a:defRPr sz="2400">
                <a:latin typeface="Delius"/>
                <a:ea typeface="Delius"/>
                <a:cs typeface="Delius"/>
                <a:sym typeface="Delius"/>
              </a:defRPr>
            </a:lvl7pPr>
            <a:lvl8pPr lvl="7" algn="ctr" rtl="0">
              <a:spcBef>
                <a:spcPts val="0"/>
              </a:spcBef>
              <a:spcAft>
                <a:spcPts val="0"/>
              </a:spcAft>
              <a:buSzPts val="2400"/>
              <a:buFont typeface="Delius"/>
              <a:buNone/>
              <a:defRPr sz="2400">
                <a:latin typeface="Delius"/>
                <a:ea typeface="Delius"/>
                <a:cs typeface="Delius"/>
                <a:sym typeface="Delius"/>
              </a:defRPr>
            </a:lvl8pPr>
            <a:lvl9pPr lvl="8" algn="ctr" rtl="0">
              <a:spcBef>
                <a:spcPts val="0"/>
              </a:spcBef>
              <a:spcAft>
                <a:spcPts val="0"/>
              </a:spcAft>
              <a:buSzPts val="2400"/>
              <a:buFont typeface="Delius"/>
              <a:buNone/>
              <a:defRPr sz="2400">
                <a:latin typeface="Delius"/>
                <a:ea typeface="Delius"/>
                <a:cs typeface="Delius"/>
                <a:sym typeface="Delius"/>
              </a:defRPr>
            </a:lvl9pPr>
          </a:lstStyle>
          <a:p>
            <a:endParaRPr/>
          </a:p>
        </p:txBody>
      </p:sp>
    </p:spTree>
    <p:extLst>
      <p:ext uri="{BB962C8B-B14F-4D97-AF65-F5344CB8AC3E}">
        <p14:creationId xmlns:p14="http://schemas.microsoft.com/office/powerpoint/2010/main" val="3867692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4"/>
        <p:cNvGrpSpPr/>
        <p:nvPr/>
      </p:nvGrpSpPr>
      <p:grpSpPr>
        <a:xfrm>
          <a:off x="0" y="0"/>
          <a:ext cx="0" cy="0"/>
          <a:chOff x="0" y="0"/>
          <a:chExt cx="0" cy="0"/>
        </a:xfrm>
      </p:grpSpPr>
      <p:grpSp>
        <p:nvGrpSpPr>
          <p:cNvPr id="335" name="Google Shape;335;p15"/>
          <p:cNvGrpSpPr/>
          <p:nvPr/>
        </p:nvGrpSpPr>
        <p:grpSpPr>
          <a:xfrm>
            <a:off x="155326" y="91359"/>
            <a:ext cx="8833348" cy="4894379"/>
            <a:chOff x="375925" y="955900"/>
            <a:chExt cx="6888675" cy="3816875"/>
          </a:xfrm>
        </p:grpSpPr>
        <p:sp>
          <p:nvSpPr>
            <p:cNvPr id="336" name="Google Shape;336;p15"/>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337" name="Google Shape;337;p15"/>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338" name="Google Shape;338;p15"/>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39" name="Google Shape;339;p15"/>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0" name="Google Shape;340;p15"/>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41" name="Google Shape;341;p15"/>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42" name="Google Shape;342;p15"/>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43" name="Google Shape;343;p15"/>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4" name="Google Shape;344;p15"/>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5" name="Google Shape;345;p15"/>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6" name="Google Shape;346;p15"/>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7" name="Google Shape;347;p15"/>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8" name="Google Shape;348;p15"/>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49" name="Google Shape;349;p15"/>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0" name="Google Shape;350;p15"/>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1" name="Google Shape;351;p15"/>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2" name="Google Shape;352;p15"/>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3" name="Google Shape;353;p15"/>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4" name="Google Shape;354;p15"/>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5" name="Google Shape;355;p15"/>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6" name="Google Shape;356;p15"/>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7" name="Google Shape;357;p15"/>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8" name="Google Shape;358;p15"/>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59" name="Google Shape;359;p15"/>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0" name="Google Shape;360;p15"/>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1" name="Google Shape;361;p15"/>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2" name="Google Shape;362;p15"/>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3" name="Google Shape;363;p15"/>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4" name="Google Shape;364;p15"/>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65" name="Google Shape;365;p15"/>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66" name="Google Shape;366;p15"/>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67" name="Google Shape;367;p15"/>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68" name="Google Shape;368;p15"/>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369" name="Google Shape;369;p1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0" name="Google Shape;370;p15"/>
          <p:cNvSpPr txBox="1">
            <a:spLocks noGrp="1"/>
          </p:cNvSpPr>
          <p:nvPr>
            <p:ph type="subTitle" idx="1"/>
          </p:nvPr>
        </p:nvSpPr>
        <p:spPr>
          <a:xfrm>
            <a:off x="6019483" y="612134"/>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1" name="Google Shape;371;p15"/>
          <p:cNvSpPr txBox="1">
            <a:spLocks noGrp="1"/>
          </p:cNvSpPr>
          <p:nvPr>
            <p:ph type="subTitle" idx="2"/>
          </p:nvPr>
        </p:nvSpPr>
        <p:spPr>
          <a:xfrm>
            <a:off x="6019483" y="981884"/>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2" name="Google Shape;372;p15"/>
          <p:cNvSpPr txBox="1">
            <a:spLocks noGrp="1"/>
          </p:cNvSpPr>
          <p:nvPr>
            <p:ph type="subTitle" idx="3"/>
          </p:nvPr>
        </p:nvSpPr>
        <p:spPr>
          <a:xfrm>
            <a:off x="6019483" y="1929079"/>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3" name="Google Shape;373;p15"/>
          <p:cNvSpPr txBox="1">
            <a:spLocks noGrp="1"/>
          </p:cNvSpPr>
          <p:nvPr>
            <p:ph type="subTitle" idx="4"/>
          </p:nvPr>
        </p:nvSpPr>
        <p:spPr>
          <a:xfrm>
            <a:off x="6019483" y="2298829"/>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15"/>
          <p:cNvSpPr txBox="1">
            <a:spLocks noGrp="1"/>
          </p:cNvSpPr>
          <p:nvPr>
            <p:ph type="subTitle" idx="5"/>
          </p:nvPr>
        </p:nvSpPr>
        <p:spPr>
          <a:xfrm>
            <a:off x="6019483" y="3238729"/>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5" name="Google Shape;375;p15"/>
          <p:cNvSpPr txBox="1">
            <a:spLocks noGrp="1"/>
          </p:cNvSpPr>
          <p:nvPr>
            <p:ph type="subTitle" idx="6"/>
          </p:nvPr>
        </p:nvSpPr>
        <p:spPr>
          <a:xfrm>
            <a:off x="6019483" y="3608479"/>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49941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76"/>
        <p:cNvGrpSpPr/>
        <p:nvPr/>
      </p:nvGrpSpPr>
      <p:grpSpPr>
        <a:xfrm>
          <a:off x="0" y="0"/>
          <a:ext cx="0" cy="0"/>
          <a:chOff x="0" y="0"/>
          <a:chExt cx="0" cy="0"/>
        </a:xfrm>
      </p:grpSpPr>
      <p:grpSp>
        <p:nvGrpSpPr>
          <p:cNvPr id="377" name="Google Shape;377;p16"/>
          <p:cNvGrpSpPr/>
          <p:nvPr/>
        </p:nvGrpSpPr>
        <p:grpSpPr>
          <a:xfrm>
            <a:off x="155326" y="91359"/>
            <a:ext cx="8833348" cy="4894379"/>
            <a:chOff x="375925" y="955900"/>
            <a:chExt cx="6888675" cy="3816875"/>
          </a:xfrm>
        </p:grpSpPr>
        <p:sp>
          <p:nvSpPr>
            <p:cNvPr id="378" name="Google Shape;378;p16"/>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379" name="Google Shape;379;p16"/>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380" name="Google Shape;380;p16"/>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81" name="Google Shape;381;p16"/>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82" name="Google Shape;382;p16"/>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83" name="Google Shape;383;p16"/>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384" name="Google Shape;384;p16"/>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385" name="Google Shape;385;p16"/>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86" name="Google Shape;386;p16"/>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87" name="Google Shape;387;p16"/>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8" name="Google Shape;388;p16"/>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9" name="Google Shape;389;p16"/>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0" name="Google Shape;390;p16"/>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1" name="Google Shape;391;p16"/>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2" name="Google Shape;392;p16"/>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3" name="Google Shape;393;p16"/>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4" name="Google Shape;394;p16"/>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5" name="Google Shape;395;p16"/>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6" name="Google Shape;396;p16"/>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7" name="Google Shape;397;p16"/>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8" name="Google Shape;398;p16"/>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399" name="Google Shape;399;p16"/>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00" name="Google Shape;400;p16"/>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01" name="Google Shape;401;p16"/>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2" name="Google Shape;402;p16"/>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3" name="Google Shape;403;p16"/>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4" name="Google Shape;404;p16"/>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5" name="Google Shape;405;p16"/>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6" name="Google Shape;406;p16"/>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07" name="Google Shape;407;p16"/>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08" name="Google Shape;408;p16"/>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09" name="Google Shape;409;p16"/>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10" name="Google Shape;410;p16"/>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411" name="Google Shape;411;p16"/>
          <p:cNvSpPr txBox="1">
            <a:spLocks noGrp="1"/>
          </p:cNvSpPr>
          <p:nvPr>
            <p:ph type="title"/>
          </p:nvPr>
        </p:nvSpPr>
        <p:spPr>
          <a:xfrm>
            <a:off x="713100" y="1807650"/>
            <a:ext cx="3438000" cy="15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12" name="Google Shape;412;p16"/>
          <p:cNvSpPr txBox="1">
            <a:spLocks noGrp="1"/>
          </p:cNvSpPr>
          <p:nvPr>
            <p:ph type="subTitle" idx="1"/>
          </p:nvPr>
        </p:nvSpPr>
        <p:spPr>
          <a:xfrm>
            <a:off x="5038750" y="1970775"/>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13" name="Google Shape;413;p16"/>
          <p:cNvSpPr txBox="1">
            <a:spLocks noGrp="1"/>
          </p:cNvSpPr>
          <p:nvPr>
            <p:ph type="subTitle" idx="2"/>
          </p:nvPr>
        </p:nvSpPr>
        <p:spPr>
          <a:xfrm>
            <a:off x="5038750" y="2340525"/>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4" name="Google Shape;414;p16"/>
          <p:cNvSpPr txBox="1">
            <a:spLocks noGrp="1"/>
          </p:cNvSpPr>
          <p:nvPr>
            <p:ph type="subTitle" idx="3"/>
          </p:nvPr>
        </p:nvSpPr>
        <p:spPr>
          <a:xfrm>
            <a:off x="5038750" y="3401850"/>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15" name="Google Shape;415;p16"/>
          <p:cNvSpPr txBox="1">
            <a:spLocks noGrp="1"/>
          </p:cNvSpPr>
          <p:nvPr>
            <p:ph type="subTitle" idx="4"/>
          </p:nvPr>
        </p:nvSpPr>
        <p:spPr>
          <a:xfrm>
            <a:off x="5038750" y="3771600"/>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 name="Google Shape;416;p16"/>
          <p:cNvSpPr txBox="1">
            <a:spLocks noGrp="1"/>
          </p:cNvSpPr>
          <p:nvPr>
            <p:ph type="subTitle" idx="5"/>
          </p:nvPr>
        </p:nvSpPr>
        <p:spPr>
          <a:xfrm>
            <a:off x="6848750" y="1970775"/>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17" name="Google Shape;417;p16"/>
          <p:cNvSpPr txBox="1">
            <a:spLocks noGrp="1"/>
          </p:cNvSpPr>
          <p:nvPr>
            <p:ph type="subTitle" idx="6"/>
          </p:nvPr>
        </p:nvSpPr>
        <p:spPr>
          <a:xfrm>
            <a:off x="6848750" y="2340525"/>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8" name="Google Shape;418;p16"/>
          <p:cNvSpPr txBox="1">
            <a:spLocks noGrp="1"/>
          </p:cNvSpPr>
          <p:nvPr>
            <p:ph type="subTitle" idx="7"/>
          </p:nvPr>
        </p:nvSpPr>
        <p:spPr>
          <a:xfrm>
            <a:off x="6848750" y="3401850"/>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19" name="Google Shape;419;p16"/>
          <p:cNvSpPr txBox="1">
            <a:spLocks noGrp="1"/>
          </p:cNvSpPr>
          <p:nvPr>
            <p:ph type="subTitle" idx="8"/>
          </p:nvPr>
        </p:nvSpPr>
        <p:spPr>
          <a:xfrm>
            <a:off x="6848750" y="3771600"/>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 name="Google Shape;420;p16"/>
          <p:cNvSpPr txBox="1">
            <a:spLocks noGrp="1"/>
          </p:cNvSpPr>
          <p:nvPr>
            <p:ph type="subTitle" idx="9"/>
          </p:nvPr>
        </p:nvSpPr>
        <p:spPr>
          <a:xfrm>
            <a:off x="5038750" y="539700"/>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21" name="Google Shape;421;p16"/>
          <p:cNvSpPr txBox="1">
            <a:spLocks noGrp="1"/>
          </p:cNvSpPr>
          <p:nvPr>
            <p:ph type="subTitle" idx="13"/>
          </p:nvPr>
        </p:nvSpPr>
        <p:spPr>
          <a:xfrm>
            <a:off x="5038750" y="909450"/>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 name="Google Shape;422;p16"/>
          <p:cNvSpPr txBox="1">
            <a:spLocks noGrp="1"/>
          </p:cNvSpPr>
          <p:nvPr>
            <p:ph type="subTitle" idx="14"/>
          </p:nvPr>
        </p:nvSpPr>
        <p:spPr>
          <a:xfrm>
            <a:off x="6848750" y="539700"/>
            <a:ext cx="15165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23" name="Google Shape;423;p16"/>
          <p:cNvSpPr txBox="1">
            <a:spLocks noGrp="1"/>
          </p:cNvSpPr>
          <p:nvPr>
            <p:ph type="subTitle" idx="15"/>
          </p:nvPr>
        </p:nvSpPr>
        <p:spPr>
          <a:xfrm>
            <a:off x="6848750" y="909450"/>
            <a:ext cx="15165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99098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grpSp>
        <p:nvGrpSpPr>
          <p:cNvPr id="425" name="Google Shape;425;p17"/>
          <p:cNvGrpSpPr/>
          <p:nvPr/>
        </p:nvGrpSpPr>
        <p:grpSpPr>
          <a:xfrm>
            <a:off x="155326" y="91359"/>
            <a:ext cx="8833348" cy="4894379"/>
            <a:chOff x="375925" y="955900"/>
            <a:chExt cx="6888675" cy="3816875"/>
          </a:xfrm>
        </p:grpSpPr>
        <p:sp>
          <p:nvSpPr>
            <p:cNvPr id="426" name="Google Shape;426;p17"/>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427" name="Google Shape;427;p17"/>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428" name="Google Shape;428;p17"/>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29" name="Google Shape;429;p17"/>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30" name="Google Shape;430;p17"/>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31" name="Google Shape;431;p17"/>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32" name="Google Shape;432;p17"/>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33" name="Google Shape;433;p17"/>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34" name="Google Shape;434;p17"/>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35" name="Google Shape;435;p17"/>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6" name="Google Shape;436;p17"/>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7" name="Google Shape;437;p17"/>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38" name="Google Shape;438;p17"/>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39" name="Google Shape;439;p17"/>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0" name="Google Shape;440;p17"/>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1" name="Google Shape;441;p17"/>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2" name="Google Shape;442;p17"/>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3" name="Google Shape;443;p17"/>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4" name="Google Shape;444;p17"/>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5" name="Google Shape;445;p17"/>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6" name="Google Shape;446;p17"/>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7" name="Google Shape;447;p17"/>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8" name="Google Shape;448;p17"/>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449" name="Google Shape;449;p17"/>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0" name="Google Shape;450;p17"/>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1" name="Google Shape;451;p17"/>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2" name="Google Shape;452;p17"/>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3" name="Google Shape;453;p17"/>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4" name="Google Shape;454;p17"/>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455" name="Google Shape;455;p17"/>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56" name="Google Shape;456;p17"/>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57" name="Google Shape;457;p17"/>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458" name="Google Shape;458;p17"/>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459" name="Google Shape;459;p17"/>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0" name="Google Shape;460;p17"/>
          <p:cNvSpPr txBox="1">
            <a:spLocks noGrp="1"/>
          </p:cNvSpPr>
          <p:nvPr>
            <p:ph type="subTitle" idx="1"/>
          </p:nvPr>
        </p:nvSpPr>
        <p:spPr>
          <a:xfrm>
            <a:off x="1099300" y="2052625"/>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61" name="Google Shape;461;p17"/>
          <p:cNvSpPr txBox="1">
            <a:spLocks noGrp="1"/>
          </p:cNvSpPr>
          <p:nvPr>
            <p:ph type="subTitle" idx="2"/>
          </p:nvPr>
        </p:nvSpPr>
        <p:spPr>
          <a:xfrm>
            <a:off x="1099300" y="2459963"/>
            <a:ext cx="26151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2" name="Google Shape;462;p17"/>
          <p:cNvSpPr txBox="1">
            <a:spLocks noGrp="1"/>
          </p:cNvSpPr>
          <p:nvPr>
            <p:ph type="subTitle" idx="3"/>
          </p:nvPr>
        </p:nvSpPr>
        <p:spPr>
          <a:xfrm>
            <a:off x="1099300" y="3355538"/>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63" name="Google Shape;463;p17"/>
          <p:cNvSpPr txBox="1">
            <a:spLocks noGrp="1"/>
          </p:cNvSpPr>
          <p:nvPr>
            <p:ph type="subTitle" idx="4"/>
          </p:nvPr>
        </p:nvSpPr>
        <p:spPr>
          <a:xfrm>
            <a:off x="1099300" y="3762875"/>
            <a:ext cx="26151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 name="Google Shape;464;p17"/>
          <p:cNvSpPr txBox="1">
            <a:spLocks noGrp="1"/>
          </p:cNvSpPr>
          <p:nvPr>
            <p:ph type="subTitle" idx="5"/>
          </p:nvPr>
        </p:nvSpPr>
        <p:spPr>
          <a:xfrm>
            <a:off x="5429600" y="2052625"/>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65" name="Google Shape;465;p17"/>
          <p:cNvSpPr txBox="1">
            <a:spLocks noGrp="1"/>
          </p:cNvSpPr>
          <p:nvPr>
            <p:ph type="subTitle" idx="6"/>
          </p:nvPr>
        </p:nvSpPr>
        <p:spPr>
          <a:xfrm>
            <a:off x="5429600" y="2459963"/>
            <a:ext cx="26151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6" name="Google Shape;466;p17"/>
          <p:cNvSpPr txBox="1">
            <a:spLocks noGrp="1"/>
          </p:cNvSpPr>
          <p:nvPr>
            <p:ph type="subTitle" idx="7"/>
          </p:nvPr>
        </p:nvSpPr>
        <p:spPr>
          <a:xfrm>
            <a:off x="5429600" y="3355538"/>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467" name="Google Shape;467;p17"/>
          <p:cNvSpPr txBox="1">
            <a:spLocks noGrp="1"/>
          </p:cNvSpPr>
          <p:nvPr>
            <p:ph type="subTitle" idx="8"/>
          </p:nvPr>
        </p:nvSpPr>
        <p:spPr>
          <a:xfrm>
            <a:off x="5429600" y="3758677"/>
            <a:ext cx="26151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565615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10"/>
        <p:cNvGrpSpPr/>
        <p:nvPr/>
      </p:nvGrpSpPr>
      <p:grpSpPr>
        <a:xfrm>
          <a:off x="0" y="0"/>
          <a:ext cx="0" cy="0"/>
          <a:chOff x="0" y="0"/>
          <a:chExt cx="0" cy="0"/>
        </a:xfrm>
      </p:grpSpPr>
      <p:sp>
        <p:nvSpPr>
          <p:cNvPr id="511" name="Google Shape;511;p19"/>
          <p:cNvSpPr txBox="1">
            <a:spLocks noGrp="1"/>
          </p:cNvSpPr>
          <p:nvPr>
            <p:ph type="title"/>
          </p:nvPr>
        </p:nvSpPr>
        <p:spPr>
          <a:xfrm>
            <a:off x="3752375" y="1600550"/>
            <a:ext cx="4368000" cy="13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2" name="Google Shape;512;p19"/>
          <p:cNvSpPr txBox="1">
            <a:spLocks noGrp="1"/>
          </p:cNvSpPr>
          <p:nvPr>
            <p:ph type="subTitle" idx="1"/>
          </p:nvPr>
        </p:nvSpPr>
        <p:spPr>
          <a:xfrm>
            <a:off x="4363550" y="2846125"/>
            <a:ext cx="3145500" cy="7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13" name="Google Shape;513;p19"/>
          <p:cNvSpPr txBox="1">
            <a:spLocks noGrp="1"/>
          </p:cNvSpPr>
          <p:nvPr>
            <p:ph type="title" idx="2" hasCustomPrompt="1"/>
          </p:nvPr>
        </p:nvSpPr>
        <p:spPr>
          <a:xfrm>
            <a:off x="5584250" y="935588"/>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extLst>
      <p:ext uri="{BB962C8B-B14F-4D97-AF65-F5344CB8AC3E}">
        <p14:creationId xmlns:p14="http://schemas.microsoft.com/office/powerpoint/2010/main" val="156963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grpSp>
        <p:nvGrpSpPr>
          <p:cNvPr id="184" name="Google Shape;184;p6"/>
          <p:cNvGrpSpPr/>
          <p:nvPr/>
        </p:nvGrpSpPr>
        <p:grpSpPr>
          <a:xfrm>
            <a:off x="128550" y="126893"/>
            <a:ext cx="8887995" cy="4890320"/>
            <a:chOff x="372900" y="317225"/>
            <a:chExt cx="8399164" cy="4509701"/>
          </a:xfrm>
        </p:grpSpPr>
        <p:sp>
          <p:nvSpPr>
            <p:cNvPr id="185" name="Google Shape;185;p6"/>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6"/>
            <p:cNvGrpSpPr/>
            <p:nvPr/>
          </p:nvGrpSpPr>
          <p:grpSpPr>
            <a:xfrm>
              <a:off x="372900" y="317424"/>
              <a:ext cx="8399164" cy="4509502"/>
              <a:chOff x="-75" y="-4650"/>
              <a:chExt cx="9155400" cy="5153127"/>
            </a:xfrm>
          </p:grpSpPr>
          <p:cxnSp>
            <p:nvCxnSpPr>
              <p:cNvPr id="187" name="Google Shape;187;p6"/>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88" name="Google Shape;188;p6"/>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189" name="Google Shape;189;p6"/>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0" name="Google Shape;190;p6"/>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191" name="Google Shape;191;p6"/>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192" name="Google Shape;192;p6"/>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3" name="Google Shape;193;p6"/>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94" name="Google Shape;194;p6"/>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5" name="Google Shape;195;p6"/>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96" name="Google Shape;196;p6"/>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7" name="Google Shape;197;p6"/>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198" name="Google Shape;198;p6"/>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199" name="Google Shape;199;p6"/>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00" name="Google Shape;200;p6"/>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01" name="Google Shape;201;p6"/>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02" name="Google Shape;202;p6"/>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03" name="Google Shape;203;p6"/>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204" name="Google Shape;204;p6"/>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05" name="Google Shape;205;p6"/>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06" name="Google Shape;206;p6"/>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07" name="Google Shape;207;p6"/>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08" name="Google Shape;208;p6"/>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09" name="Google Shape;209;p6"/>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0" name="Google Shape;210;p6"/>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1" name="Google Shape;211;p6"/>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2" name="Google Shape;212;p6"/>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3" name="Google Shape;213;p6"/>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4" name="Google Shape;214;p6"/>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5" name="Google Shape;215;p6"/>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6" name="Google Shape;216;p6"/>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7" name="Google Shape;217;p6"/>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18" name="Google Shape;218;p6"/>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219" name="Google Shape;219;p6"/>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0" name="Google Shape;220;p6"/>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221" name="Google Shape;221;p6"/>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222" name="Google Shape;222;p6"/>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223" name="Google Shape;223;p6"/>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pic>
        <p:nvPicPr>
          <p:cNvPr id="224" name="Google Shape;224;p6"/>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225" name="Google Shape;225;p6"/>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226" name="Google Shape;226;p6"/>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227" name="Google Shape;227;p6"/>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228" name="Google Shape;228;p6"/>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229" name="Google Shape;229;p6"/>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230" name="Google Shape;230;p6"/>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231" name="Google Shape;231;p6"/>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90"/>
        <p:cNvGrpSpPr/>
        <p:nvPr/>
      </p:nvGrpSpPr>
      <p:grpSpPr>
        <a:xfrm>
          <a:off x="0" y="0"/>
          <a:ext cx="0" cy="0"/>
          <a:chOff x="0" y="0"/>
          <a:chExt cx="0" cy="0"/>
        </a:xfrm>
      </p:grpSpPr>
      <p:grpSp>
        <p:nvGrpSpPr>
          <p:cNvPr id="691" name="Google Shape;691;p27"/>
          <p:cNvGrpSpPr/>
          <p:nvPr/>
        </p:nvGrpSpPr>
        <p:grpSpPr>
          <a:xfrm>
            <a:off x="155326" y="91359"/>
            <a:ext cx="8833348" cy="4894379"/>
            <a:chOff x="375925" y="955900"/>
            <a:chExt cx="6888675" cy="3816875"/>
          </a:xfrm>
        </p:grpSpPr>
        <p:sp>
          <p:nvSpPr>
            <p:cNvPr id="692" name="Google Shape;692;p27"/>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693" name="Google Shape;693;p27"/>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694" name="Google Shape;694;p27"/>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95" name="Google Shape;695;p27"/>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696" name="Google Shape;696;p27"/>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697" name="Google Shape;697;p27"/>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698" name="Google Shape;698;p27"/>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699" name="Google Shape;699;p27"/>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0" name="Google Shape;700;p27"/>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1" name="Google Shape;701;p27"/>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02" name="Google Shape;702;p27"/>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03" name="Google Shape;703;p27"/>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4" name="Google Shape;704;p27"/>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5" name="Google Shape;705;p27"/>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6" name="Google Shape;706;p27"/>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7" name="Google Shape;707;p27"/>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8" name="Google Shape;708;p27"/>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09" name="Google Shape;709;p27"/>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0" name="Google Shape;710;p27"/>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1" name="Google Shape;711;p27"/>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2" name="Google Shape;712;p27"/>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3" name="Google Shape;713;p27"/>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4" name="Google Shape;714;p27"/>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15" name="Google Shape;715;p27"/>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16" name="Google Shape;716;p27"/>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17" name="Google Shape;717;p27"/>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18" name="Google Shape;718;p27"/>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19" name="Google Shape;719;p27"/>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20" name="Google Shape;720;p27"/>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21" name="Google Shape;721;p27"/>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22" name="Google Shape;722;p27"/>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23" name="Google Shape;723;p27"/>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24" name="Google Shape;724;p27"/>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725" name="Google Shape;725;p27"/>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6" name="Google Shape;726;p27"/>
          <p:cNvSpPr txBox="1">
            <a:spLocks noGrp="1"/>
          </p:cNvSpPr>
          <p:nvPr>
            <p:ph type="subTitle" idx="1"/>
          </p:nvPr>
        </p:nvSpPr>
        <p:spPr>
          <a:xfrm>
            <a:off x="713100" y="1731875"/>
            <a:ext cx="3438000" cy="26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7" name="Google Shape;727;p27"/>
          <p:cNvSpPr txBox="1">
            <a:spLocks noGrp="1"/>
          </p:cNvSpPr>
          <p:nvPr>
            <p:ph type="subTitle" idx="2"/>
          </p:nvPr>
        </p:nvSpPr>
        <p:spPr>
          <a:xfrm>
            <a:off x="4992900" y="1731875"/>
            <a:ext cx="3438000" cy="26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6952946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728"/>
        <p:cNvGrpSpPr/>
        <p:nvPr/>
      </p:nvGrpSpPr>
      <p:grpSpPr>
        <a:xfrm>
          <a:off x="0" y="0"/>
          <a:ext cx="0" cy="0"/>
          <a:chOff x="0" y="0"/>
          <a:chExt cx="0" cy="0"/>
        </a:xfrm>
      </p:grpSpPr>
      <p:grpSp>
        <p:nvGrpSpPr>
          <p:cNvPr id="729" name="Google Shape;729;p28"/>
          <p:cNvGrpSpPr/>
          <p:nvPr/>
        </p:nvGrpSpPr>
        <p:grpSpPr>
          <a:xfrm>
            <a:off x="155326" y="91359"/>
            <a:ext cx="8833348" cy="4894379"/>
            <a:chOff x="375925" y="955900"/>
            <a:chExt cx="6888675" cy="3816875"/>
          </a:xfrm>
        </p:grpSpPr>
        <p:sp>
          <p:nvSpPr>
            <p:cNvPr id="730" name="Google Shape;730;p28"/>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endParaRPr/>
            </a:p>
          </p:txBody>
        </p:sp>
        <p:sp>
          <p:nvSpPr>
            <p:cNvPr id="731" name="Google Shape;731;p28"/>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endParaRPr/>
            </a:p>
          </p:txBody>
        </p:sp>
        <p:sp>
          <p:nvSpPr>
            <p:cNvPr id="732" name="Google Shape;732;p28"/>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33" name="Google Shape;733;p28"/>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34" name="Google Shape;734;p28"/>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35" name="Google Shape;735;p28"/>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36" name="Google Shape;736;p28"/>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37" name="Google Shape;737;p28"/>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38" name="Google Shape;738;p28"/>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39" name="Google Shape;739;p28"/>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40" name="Google Shape;740;p28"/>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41" name="Google Shape;741;p28"/>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2" name="Google Shape;742;p28"/>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3" name="Google Shape;743;p28"/>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4" name="Google Shape;744;p28"/>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5" name="Google Shape;745;p28"/>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6" name="Google Shape;746;p28"/>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7" name="Google Shape;747;p28"/>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8" name="Google Shape;748;p28"/>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49" name="Google Shape;749;p28"/>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50" name="Google Shape;750;p28"/>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51" name="Google Shape;751;p28"/>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52" name="Google Shape;752;p28"/>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endParaRPr/>
            </a:p>
          </p:txBody>
        </p:sp>
        <p:sp>
          <p:nvSpPr>
            <p:cNvPr id="753" name="Google Shape;753;p28"/>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4" name="Google Shape;754;p28"/>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5" name="Google Shape;755;p28"/>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6" name="Google Shape;756;p28"/>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7" name="Google Shape;757;p28"/>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8" name="Google Shape;758;p28"/>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endParaRPr/>
            </a:p>
          </p:txBody>
        </p:sp>
        <p:sp>
          <p:nvSpPr>
            <p:cNvPr id="759" name="Google Shape;759;p28"/>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60" name="Google Shape;760;p28"/>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61" name="Google Shape;761;p28"/>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endParaRPr/>
            </a:p>
          </p:txBody>
        </p:sp>
        <p:sp>
          <p:nvSpPr>
            <p:cNvPr id="762" name="Google Shape;762;p28"/>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endParaRPr/>
            </a:p>
          </p:txBody>
        </p:sp>
      </p:grpSp>
      <p:sp>
        <p:nvSpPr>
          <p:cNvPr id="763" name="Google Shape;763;p28"/>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4" name="Google Shape;764;p28"/>
          <p:cNvSpPr txBox="1">
            <a:spLocks noGrp="1"/>
          </p:cNvSpPr>
          <p:nvPr>
            <p:ph type="subTitle" idx="1"/>
          </p:nvPr>
        </p:nvSpPr>
        <p:spPr>
          <a:xfrm>
            <a:off x="6463350" y="62227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765" name="Google Shape;765;p28"/>
          <p:cNvSpPr txBox="1">
            <a:spLocks noGrp="1"/>
          </p:cNvSpPr>
          <p:nvPr>
            <p:ph type="subTitle" idx="2"/>
          </p:nvPr>
        </p:nvSpPr>
        <p:spPr>
          <a:xfrm>
            <a:off x="6463350" y="102961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6" name="Google Shape;766;p28"/>
          <p:cNvSpPr txBox="1">
            <a:spLocks noGrp="1"/>
          </p:cNvSpPr>
          <p:nvPr>
            <p:ph type="subTitle" idx="3"/>
          </p:nvPr>
        </p:nvSpPr>
        <p:spPr>
          <a:xfrm>
            <a:off x="6463350" y="246073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7" name="Google Shape;767;p28"/>
          <p:cNvSpPr txBox="1">
            <a:spLocks noGrp="1"/>
          </p:cNvSpPr>
          <p:nvPr>
            <p:ph type="subTitle" idx="4"/>
          </p:nvPr>
        </p:nvSpPr>
        <p:spPr>
          <a:xfrm>
            <a:off x="6463350" y="205339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768" name="Google Shape;768;p28"/>
          <p:cNvSpPr txBox="1">
            <a:spLocks noGrp="1"/>
          </p:cNvSpPr>
          <p:nvPr>
            <p:ph type="subTitle" idx="5"/>
          </p:nvPr>
        </p:nvSpPr>
        <p:spPr>
          <a:xfrm>
            <a:off x="6463350" y="389181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9" name="Google Shape;769;p28"/>
          <p:cNvSpPr txBox="1">
            <a:spLocks noGrp="1"/>
          </p:cNvSpPr>
          <p:nvPr>
            <p:ph type="subTitle" idx="6"/>
          </p:nvPr>
        </p:nvSpPr>
        <p:spPr>
          <a:xfrm>
            <a:off x="6463350" y="348447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Tree>
    <p:extLst>
      <p:ext uri="{BB962C8B-B14F-4D97-AF65-F5344CB8AC3E}">
        <p14:creationId xmlns:p14="http://schemas.microsoft.com/office/powerpoint/2010/main" val="424755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424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70919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7"/>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101"/>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460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261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3153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2225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3186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2"/>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4133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2"/>
        <p:cNvGrpSpPr/>
        <p:nvPr/>
      </p:nvGrpSpPr>
      <p:grpSpPr>
        <a:xfrm>
          <a:off x="0" y="0"/>
          <a:ext cx="0" cy="0"/>
          <a:chOff x="0" y="0"/>
          <a:chExt cx="0" cy="0"/>
        </a:xfrm>
      </p:grpSpPr>
      <p:grpSp>
        <p:nvGrpSpPr>
          <p:cNvPr id="233" name="Google Shape;233;p7"/>
          <p:cNvGrpSpPr/>
          <p:nvPr/>
        </p:nvGrpSpPr>
        <p:grpSpPr>
          <a:xfrm>
            <a:off x="128550" y="126893"/>
            <a:ext cx="8887995" cy="4890320"/>
            <a:chOff x="372900" y="317225"/>
            <a:chExt cx="8399164" cy="4509701"/>
          </a:xfrm>
        </p:grpSpPr>
        <p:sp>
          <p:nvSpPr>
            <p:cNvPr id="234" name="Google Shape;234;p7"/>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7"/>
            <p:cNvGrpSpPr/>
            <p:nvPr/>
          </p:nvGrpSpPr>
          <p:grpSpPr>
            <a:xfrm>
              <a:off x="372900" y="317424"/>
              <a:ext cx="8399164" cy="4509502"/>
              <a:chOff x="-75" y="-4650"/>
              <a:chExt cx="9155400" cy="5153127"/>
            </a:xfrm>
          </p:grpSpPr>
          <p:cxnSp>
            <p:nvCxnSpPr>
              <p:cNvPr id="236" name="Google Shape;236;p7"/>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37" name="Google Shape;237;p7"/>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38" name="Google Shape;238;p7"/>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39" name="Google Shape;239;p7"/>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240" name="Google Shape;240;p7"/>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241" name="Google Shape;241;p7"/>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42" name="Google Shape;242;p7"/>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43" name="Google Shape;243;p7"/>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44" name="Google Shape;244;p7"/>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45" name="Google Shape;245;p7"/>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46" name="Google Shape;246;p7"/>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47" name="Google Shape;247;p7"/>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48" name="Google Shape;248;p7"/>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49" name="Google Shape;249;p7"/>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50" name="Google Shape;250;p7"/>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51" name="Google Shape;251;p7"/>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52" name="Google Shape;252;p7"/>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253" name="Google Shape;253;p7"/>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54" name="Google Shape;254;p7"/>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55" name="Google Shape;255;p7"/>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56" name="Google Shape;256;p7"/>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57" name="Google Shape;257;p7"/>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58" name="Google Shape;258;p7"/>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59" name="Google Shape;259;p7"/>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0" name="Google Shape;260;p7"/>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1" name="Google Shape;261;p7"/>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2" name="Google Shape;262;p7"/>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3" name="Google Shape;263;p7"/>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4" name="Google Shape;264;p7"/>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5" name="Google Shape;265;p7"/>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6" name="Google Shape;266;p7"/>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267" name="Google Shape;267;p7"/>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268" name="Google Shape;268;p7"/>
          <p:cNvSpPr txBox="1">
            <a:spLocks noGrp="1"/>
          </p:cNvSpPr>
          <p:nvPr>
            <p:ph type="title"/>
          </p:nvPr>
        </p:nvSpPr>
        <p:spPr>
          <a:xfrm>
            <a:off x="715100" y="791250"/>
            <a:ext cx="3775500" cy="1211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7"/>
          <p:cNvSpPr txBox="1">
            <a:spLocks noGrp="1"/>
          </p:cNvSpPr>
          <p:nvPr>
            <p:ph type="body" idx="1"/>
          </p:nvPr>
        </p:nvSpPr>
        <p:spPr>
          <a:xfrm>
            <a:off x="715100" y="2002350"/>
            <a:ext cx="3490200" cy="2349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270" name="Google Shape;270;p7"/>
          <p:cNvPicPr preferRelativeResize="0"/>
          <p:nvPr/>
        </p:nvPicPr>
        <p:blipFill rotWithShape="1">
          <a:blip r:embed="rId2">
            <a:alphaModFix/>
          </a:blip>
          <a:srcRect t="23075" r="88584" b="62117"/>
          <a:stretch/>
        </p:blipFill>
        <p:spPr>
          <a:xfrm>
            <a:off x="8548025" y="677425"/>
            <a:ext cx="261627" cy="339173"/>
          </a:xfrm>
          <a:prstGeom prst="rect">
            <a:avLst/>
          </a:prstGeom>
          <a:noFill/>
          <a:ln>
            <a:noFill/>
          </a:ln>
        </p:spPr>
      </p:pic>
      <p:pic>
        <p:nvPicPr>
          <p:cNvPr id="271" name="Google Shape;271;p7"/>
          <p:cNvPicPr preferRelativeResize="0"/>
          <p:nvPr/>
        </p:nvPicPr>
        <p:blipFill rotWithShape="1">
          <a:blip r:embed="rId2">
            <a:alphaModFix/>
          </a:blip>
          <a:srcRect l="88584" t="31186" b="55558"/>
          <a:stretch/>
        </p:blipFill>
        <p:spPr>
          <a:xfrm>
            <a:off x="237250" y="4587299"/>
            <a:ext cx="261627" cy="303626"/>
          </a:xfrm>
          <a:prstGeom prst="rect">
            <a:avLst/>
          </a:prstGeom>
          <a:noFill/>
          <a:ln>
            <a:noFill/>
          </a:ln>
        </p:spPr>
      </p:pic>
      <p:pic>
        <p:nvPicPr>
          <p:cNvPr id="272" name="Google Shape;272;p7"/>
          <p:cNvPicPr preferRelativeResize="0"/>
          <p:nvPr/>
        </p:nvPicPr>
        <p:blipFill rotWithShape="1">
          <a:blip r:embed="rId2">
            <a:alphaModFix/>
          </a:blip>
          <a:srcRect l="9958" t="40088" r="80549" b="45104"/>
          <a:stretch/>
        </p:blipFill>
        <p:spPr>
          <a:xfrm>
            <a:off x="8453225" y="1107525"/>
            <a:ext cx="261627" cy="407936"/>
          </a:xfrm>
          <a:prstGeom prst="rect">
            <a:avLst/>
          </a:prstGeom>
          <a:noFill/>
          <a:ln>
            <a:noFill/>
          </a:ln>
        </p:spPr>
      </p:pic>
      <p:pic>
        <p:nvPicPr>
          <p:cNvPr id="273" name="Google Shape;273;p7"/>
          <p:cNvPicPr preferRelativeResize="0"/>
          <p:nvPr/>
        </p:nvPicPr>
        <p:blipFill rotWithShape="1">
          <a:blip r:embed="rId2">
            <a:alphaModFix/>
          </a:blip>
          <a:srcRect t="23075" r="88584" b="62117"/>
          <a:stretch/>
        </p:blipFill>
        <p:spPr>
          <a:xfrm>
            <a:off x="413600" y="4098875"/>
            <a:ext cx="261627" cy="339173"/>
          </a:xfrm>
          <a:prstGeom prst="rect">
            <a:avLst/>
          </a:prstGeom>
          <a:noFill/>
          <a:ln>
            <a:noFill/>
          </a:ln>
        </p:spPr>
      </p:pic>
      <p:pic>
        <p:nvPicPr>
          <p:cNvPr id="274" name="Google Shape;274;p7"/>
          <p:cNvPicPr preferRelativeResize="0"/>
          <p:nvPr/>
        </p:nvPicPr>
        <p:blipFill rotWithShape="1">
          <a:blip r:embed="rId3">
            <a:alphaModFix/>
          </a:blip>
          <a:srcRect l="86859" t="20960" b="68473"/>
          <a:stretch/>
        </p:blipFill>
        <p:spPr>
          <a:xfrm>
            <a:off x="829650" y="4674350"/>
            <a:ext cx="293228" cy="235651"/>
          </a:xfrm>
          <a:prstGeom prst="rect">
            <a:avLst/>
          </a:prstGeom>
          <a:noFill/>
          <a:ln>
            <a:noFill/>
          </a:ln>
        </p:spPr>
      </p:pic>
      <p:pic>
        <p:nvPicPr>
          <p:cNvPr id="275" name="Google Shape;275;p7"/>
          <p:cNvPicPr preferRelativeResize="0"/>
          <p:nvPr/>
        </p:nvPicPr>
        <p:blipFill rotWithShape="1">
          <a:blip r:embed="rId3">
            <a:alphaModFix/>
          </a:blip>
          <a:srcRect l="86859" t="20960" b="68473"/>
          <a:stretch/>
        </p:blipFill>
        <p:spPr>
          <a:xfrm>
            <a:off x="8714850" y="1606375"/>
            <a:ext cx="293228" cy="2356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2"/>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61345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8756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84E0F-B49E-4CF9-974F-F2E81701724C}" type="datetimeFigureOut">
              <a:rPr lang="en-US" smtClean="0">
                <a:solidFill>
                  <a:prstClr val="black">
                    <a:tint val="75000"/>
                  </a:prstClr>
                </a:solidFill>
              </a:rPr>
              <a:pPr/>
              <a:t>6/21/2024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5B2D9CF-84F5-40DC-9319-750C0EB7F7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93272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11" indent="0" algn="ctr">
              <a:buNone/>
              <a:defRPr>
                <a:solidFill>
                  <a:schemeClr val="tx1">
                    <a:tint val="75000"/>
                  </a:schemeClr>
                </a:solidFill>
              </a:defRPr>
            </a:lvl2pPr>
            <a:lvl3pPr marL="457223" indent="0" algn="ctr">
              <a:buNone/>
              <a:defRPr>
                <a:solidFill>
                  <a:schemeClr val="tx1">
                    <a:tint val="75000"/>
                  </a:schemeClr>
                </a:solidFill>
              </a:defRPr>
            </a:lvl3pPr>
            <a:lvl4pPr marL="685835" indent="0" algn="ctr">
              <a:buNone/>
              <a:defRPr>
                <a:solidFill>
                  <a:schemeClr val="tx1">
                    <a:tint val="75000"/>
                  </a:schemeClr>
                </a:solidFill>
              </a:defRPr>
            </a:lvl4pPr>
            <a:lvl5pPr marL="914446" indent="0" algn="ctr">
              <a:buNone/>
              <a:defRPr>
                <a:solidFill>
                  <a:schemeClr val="tx1">
                    <a:tint val="75000"/>
                  </a:schemeClr>
                </a:solidFill>
              </a:defRPr>
            </a:lvl5pPr>
            <a:lvl6pPr marL="1143057" indent="0" algn="ctr">
              <a:buNone/>
              <a:defRPr>
                <a:solidFill>
                  <a:schemeClr val="tx1">
                    <a:tint val="75000"/>
                  </a:schemeClr>
                </a:solidFill>
              </a:defRPr>
            </a:lvl6pPr>
            <a:lvl7pPr marL="1371668" indent="0" algn="ctr">
              <a:buNone/>
              <a:defRPr>
                <a:solidFill>
                  <a:schemeClr val="tx1">
                    <a:tint val="75000"/>
                  </a:schemeClr>
                </a:solidFill>
              </a:defRPr>
            </a:lvl7pPr>
            <a:lvl8pPr marL="1600280" indent="0" algn="ctr">
              <a:buNone/>
              <a:defRPr>
                <a:solidFill>
                  <a:schemeClr val="tx1">
                    <a:tint val="75000"/>
                  </a:schemeClr>
                </a:solidFill>
              </a:defRPr>
            </a:lvl8pPr>
            <a:lvl9pPr marL="18288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6110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96362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11" indent="0">
              <a:buNone/>
              <a:defRPr sz="900">
                <a:solidFill>
                  <a:schemeClr val="tx1">
                    <a:tint val="75000"/>
                  </a:schemeClr>
                </a:solidFill>
              </a:defRPr>
            </a:lvl2pPr>
            <a:lvl3pPr marL="457223" indent="0">
              <a:buNone/>
              <a:defRPr sz="800">
                <a:solidFill>
                  <a:schemeClr val="tx1">
                    <a:tint val="75000"/>
                  </a:schemeClr>
                </a:solidFill>
              </a:defRPr>
            </a:lvl3pPr>
            <a:lvl4pPr marL="685835" indent="0">
              <a:buNone/>
              <a:defRPr sz="700">
                <a:solidFill>
                  <a:schemeClr val="tx1">
                    <a:tint val="75000"/>
                  </a:schemeClr>
                </a:solidFill>
              </a:defRPr>
            </a:lvl4pPr>
            <a:lvl5pPr marL="914446" indent="0">
              <a:buNone/>
              <a:defRPr sz="700">
                <a:solidFill>
                  <a:schemeClr val="tx1">
                    <a:tint val="75000"/>
                  </a:schemeClr>
                </a:solidFill>
              </a:defRPr>
            </a:lvl5pPr>
            <a:lvl6pPr marL="1143057" indent="0">
              <a:buNone/>
              <a:defRPr sz="700">
                <a:solidFill>
                  <a:schemeClr val="tx1">
                    <a:tint val="75000"/>
                  </a:schemeClr>
                </a:solidFill>
              </a:defRPr>
            </a:lvl6pPr>
            <a:lvl7pPr marL="1371668" indent="0">
              <a:buNone/>
              <a:defRPr sz="700">
                <a:solidFill>
                  <a:schemeClr val="tx1">
                    <a:tint val="75000"/>
                  </a:schemeClr>
                </a:solidFill>
              </a:defRPr>
            </a:lvl7pPr>
            <a:lvl8pPr marL="1600280" indent="0">
              <a:buNone/>
              <a:defRPr sz="700">
                <a:solidFill>
                  <a:schemeClr val="tx1">
                    <a:tint val="75000"/>
                  </a:schemeClr>
                </a:solidFill>
              </a:defRPr>
            </a:lvl8pPr>
            <a:lvl9pPr marL="1828892"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9032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31045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1" y="767557"/>
            <a:ext cx="2020094" cy="319881"/>
          </a:xfrm>
        </p:spPr>
        <p:txBody>
          <a:bodyPr anchor="b"/>
          <a:lstStyle>
            <a:lvl1pPr marL="0" indent="0">
              <a:buNone/>
              <a:defRPr sz="1200" b="1"/>
            </a:lvl1pPr>
            <a:lvl2pPr marL="228611" indent="0">
              <a:buNone/>
              <a:defRPr sz="1000" b="1"/>
            </a:lvl2pPr>
            <a:lvl3pPr marL="457223" indent="0">
              <a:buNone/>
              <a:defRPr sz="900" b="1"/>
            </a:lvl3pPr>
            <a:lvl4pPr marL="685835" indent="0">
              <a:buNone/>
              <a:defRPr sz="800" b="1"/>
            </a:lvl4pPr>
            <a:lvl5pPr marL="914446" indent="0">
              <a:buNone/>
              <a:defRPr sz="800" b="1"/>
            </a:lvl5pPr>
            <a:lvl6pPr marL="1143057" indent="0">
              <a:buNone/>
              <a:defRPr sz="800" b="1"/>
            </a:lvl6pPr>
            <a:lvl7pPr marL="1371668" indent="0">
              <a:buNone/>
              <a:defRPr sz="800" b="1"/>
            </a:lvl7pPr>
            <a:lvl8pPr marL="1600280" indent="0">
              <a:buNone/>
              <a:defRPr sz="800" b="1"/>
            </a:lvl8pPr>
            <a:lvl9pPr marL="1828892"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1"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7"/>
            <a:ext cx="2020888" cy="319881"/>
          </a:xfrm>
        </p:spPr>
        <p:txBody>
          <a:bodyPr anchor="b"/>
          <a:lstStyle>
            <a:lvl1pPr marL="0" indent="0">
              <a:buNone/>
              <a:defRPr sz="1200" b="1"/>
            </a:lvl1pPr>
            <a:lvl2pPr marL="228611" indent="0">
              <a:buNone/>
              <a:defRPr sz="1000" b="1"/>
            </a:lvl2pPr>
            <a:lvl3pPr marL="457223" indent="0">
              <a:buNone/>
              <a:defRPr sz="900" b="1"/>
            </a:lvl3pPr>
            <a:lvl4pPr marL="685835" indent="0">
              <a:buNone/>
              <a:defRPr sz="800" b="1"/>
            </a:lvl4pPr>
            <a:lvl5pPr marL="914446" indent="0">
              <a:buNone/>
              <a:defRPr sz="800" b="1"/>
            </a:lvl5pPr>
            <a:lvl6pPr marL="1143057" indent="0">
              <a:buNone/>
              <a:defRPr sz="800" b="1"/>
            </a:lvl6pPr>
            <a:lvl7pPr marL="1371668" indent="0">
              <a:buNone/>
              <a:defRPr sz="800" b="1"/>
            </a:lvl7pPr>
            <a:lvl8pPr marL="1600280" indent="0">
              <a:buNone/>
              <a:defRPr sz="800" b="1"/>
            </a:lvl8pPr>
            <a:lvl9pPr marL="1828892"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0819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13667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571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6"/>
        <p:cNvGrpSpPr/>
        <p:nvPr/>
      </p:nvGrpSpPr>
      <p:grpSpPr>
        <a:xfrm>
          <a:off x="0" y="0"/>
          <a:ext cx="0" cy="0"/>
          <a:chOff x="0" y="0"/>
          <a:chExt cx="0" cy="0"/>
        </a:xfrm>
      </p:grpSpPr>
      <p:grpSp>
        <p:nvGrpSpPr>
          <p:cNvPr id="277" name="Google Shape;277;p8"/>
          <p:cNvGrpSpPr/>
          <p:nvPr/>
        </p:nvGrpSpPr>
        <p:grpSpPr>
          <a:xfrm>
            <a:off x="372900" y="317225"/>
            <a:ext cx="8399164" cy="4509701"/>
            <a:chOff x="372900" y="317225"/>
            <a:chExt cx="8399164" cy="4509701"/>
          </a:xfrm>
        </p:grpSpPr>
        <p:sp>
          <p:nvSpPr>
            <p:cNvPr id="278" name="Google Shape;278;p8"/>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8"/>
            <p:cNvGrpSpPr/>
            <p:nvPr/>
          </p:nvGrpSpPr>
          <p:grpSpPr>
            <a:xfrm>
              <a:off x="372900" y="317424"/>
              <a:ext cx="8399164" cy="4509502"/>
              <a:chOff x="-75" y="-4650"/>
              <a:chExt cx="9155400" cy="5153127"/>
            </a:xfrm>
          </p:grpSpPr>
          <p:cxnSp>
            <p:nvCxnSpPr>
              <p:cNvPr id="280" name="Google Shape;280;p8"/>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81" name="Google Shape;281;p8"/>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82" name="Google Shape;282;p8"/>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83" name="Google Shape;283;p8"/>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284" name="Google Shape;284;p8"/>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285" name="Google Shape;285;p8"/>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86" name="Google Shape;286;p8"/>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87" name="Google Shape;287;p8"/>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88" name="Google Shape;288;p8"/>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89" name="Google Shape;289;p8"/>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0" name="Google Shape;290;p8"/>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291" name="Google Shape;291;p8"/>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2" name="Google Shape;292;p8"/>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93" name="Google Shape;293;p8"/>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4" name="Google Shape;294;p8"/>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95" name="Google Shape;295;p8"/>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6" name="Google Shape;296;p8"/>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297" name="Google Shape;297;p8"/>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298" name="Google Shape;298;p8"/>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299" name="Google Shape;299;p8"/>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00" name="Google Shape;300;p8"/>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01" name="Google Shape;301;p8"/>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2" name="Google Shape;302;p8"/>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3" name="Google Shape;303;p8"/>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4" name="Google Shape;304;p8"/>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5" name="Google Shape;305;p8"/>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6" name="Google Shape;306;p8"/>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7" name="Google Shape;307;p8"/>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8"/>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8"/>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8"/>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8"/>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312" name="Google Shape;31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313" name="Google Shape;313;p8"/>
          <p:cNvPicPr preferRelativeResize="0"/>
          <p:nvPr/>
        </p:nvPicPr>
        <p:blipFill rotWithShape="1">
          <a:blip r:embed="rId2">
            <a:alphaModFix/>
          </a:blip>
          <a:srcRect t="23075" r="88584" b="62117"/>
          <a:stretch/>
        </p:blipFill>
        <p:spPr>
          <a:xfrm>
            <a:off x="7519350" y="967925"/>
            <a:ext cx="261627" cy="339173"/>
          </a:xfrm>
          <a:prstGeom prst="rect">
            <a:avLst/>
          </a:prstGeom>
          <a:noFill/>
          <a:ln>
            <a:noFill/>
          </a:ln>
        </p:spPr>
      </p:pic>
      <p:pic>
        <p:nvPicPr>
          <p:cNvPr id="314" name="Google Shape;314;p8"/>
          <p:cNvPicPr preferRelativeResize="0"/>
          <p:nvPr/>
        </p:nvPicPr>
        <p:blipFill rotWithShape="1">
          <a:blip r:embed="rId2">
            <a:alphaModFix/>
          </a:blip>
          <a:srcRect l="88584" t="31186" b="55558"/>
          <a:stretch/>
        </p:blipFill>
        <p:spPr>
          <a:xfrm>
            <a:off x="1152675" y="3939224"/>
            <a:ext cx="261627" cy="303626"/>
          </a:xfrm>
          <a:prstGeom prst="rect">
            <a:avLst/>
          </a:prstGeom>
          <a:noFill/>
          <a:ln>
            <a:noFill/>
          </a:ln>
        </p:spPr>
      </p:pic>
      <p:pic>
        <p:nvPicPr>
          <p:cNvPr id="315" name="Google Shape;315;p8"/>
          <p:cNvPicPr preferRelativeResize="0"/>
          <p:nvPr/>
        </p:nvPicPr>
        <p:blipFill rotWithShape="1">
          <a:blip r:embed="rId2">
            <a:alphaModFix/>
          </a:blip>
          <a:srcRect l="9958" t="40088" r="80549" b="45104"/>
          <a:stretch/>
        </p:blipFill>
        <p:spPr>
          <a:xfrm>
            <a:off x="7995525" y="1148325"/>
            <a:ext cx="261627" cy="407936"/>
          </a:xfrm>
          <a:prstGeom prst="rect">
            <a:avLst/>
          </a:prstGeom>
          <a:noFill/>
          <a:ln>
            <a:noFill/>
          </a:ln>
        </p:spPr>
      </p:pic>
      <p:pic>
        <p:nvPicPr>
          <p:cNvPr id="316" name="Google Shape;316;p8"/>
          <p:cNvPicPr preferRelativeResize="0"/>
          <p:nvPr/>
        </p:nvPicPr>
        <p:blipFill rotWithShape="1">
          <a:blip r:embed="rId2">
            <a:alphaModFix/>
          </a:blip>
          <a:srcRect t="23075" r="88584" b="62117"/>
          <a:stretch/>
        </p:blipFill>
        <p:spPr>
          <a:xfrm>
            <a:off x="1329025" y="3450800"/>
            <a:ext cx="261627" cy="339173"/>
          </a:xfrm>
          <a:prstGeom prst="rect">
            <a:avLst/>
          </a:prstGeom>
          <a:noFill/>
          <a:ln>
            <a:noFill/>
          </a:ln>
        </p:spPr>
      </p:pic>
      <p:pic>
        <p:nvPicPr>
          <p:cNvPr id="317" name="Google Shape;317;p8"/>
          <p:cNvPicPr preferRelativeResize="0"/>
          <p:nvPr/>
        </p:nvPicPr>
        <p:blipFill rotWithShape="1">
          <a:blip r:embed="rId3">
            <a:alphaModFix/>
          </a:blip>
          <a:srcRect l="86859" t="20960" b="68473"/>
          <a:stretch/>
        </p:blipFill>
        <p:spPr>
          <a:xfrm>
            <a:off x="1745075" y="4026275"/>
            <a:ext cx="293228" cy="235651"/>
          </a:xfrm>
          <a:prstGeom prst="rect">
            <a:avLst/>
          </a:prstGeom>
          <a:noFill/>
          <a:ln>
            <a:noFill/>
          </a:ln>
        </p:spPr>
      </p:pic>
      <p:pic>
        <p:nvPicPr>
          <p:cNvPr id="318" name="Google Shape;318;p8"/>
          <p:cNvPicPr preferRelativeResize="0"/>
          <p:nvPr/>
        </p:nvPicPr>
        <p:blipFill rotWithShape="1">
          <a:blip r:embed="rId3">
            <a:alphaModFix/>
          </a:blip>
          <a:srcRect l="86859" t="20960" b="68473"/>
          <a:stretch/>
        </p:blipFill>
        <p:spPr>
          <a:xfrm>
            <a:off x="7580575" y="1578900"/>
            <a:ext cx="293228" cy="23565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36526"/>
            <a:ext cx="2555875" cy="2926556"/>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1"/>
            <a:ext cx="1504157" cy="2345531"/>
          </a:xfrm>
        </p:spPr>
        <p:txBody>
          <a:bodyPr/>
          <a:lstStyle>
            <a:lvl1pPr marL="0" indent="0">
              <a:buNone/>
              <a:defRPr sz="700"/>
            </a:lvl1pPr>
            <a:lvl2pPr marL="228611" indent="0">
              <a:buNone/>
              <a:defRPr sz="600"/>
            </a:lvl2pPr>
            <a:lvl3pPr marL="457223" indent="0">
              <a:buNone/>
              <a:defRPr sz="500"/>
            </a:lvl3pPr>
            <a:lvl4pPr marL="685835" indent="0">
              <a:buNone/>
              <a:defRPr sz="450"/>
            </a:lvl4pPr>
            <a:lvl5pPr marL="914446" indent="0">
              <a:buNone/>
              <a:defRPr sz="450"/>
            </a:lvl5pPr>
            <a:lvl6pPr marL="1143057" indent="0">
              <a:buNone/>
              <a:defRPr sz="450"/>
            </a:lvl6pPr>
            <a:lvl7pPr marL="1371668" indent="0">
              <a:buNone/>
              <a:defRPr sz="450"/>
            </a:lvl7pPr>
            <a:lvl8pPr marL="1600280" indent="0">
              <a:buNone/>
              <a:defRPr sz="450"/>
            </a:lvl8pPr>
            <a:lvl9pPr marL="1828892"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8430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11" indent="0">
              <a:buNone/>
              <a:defRPr sz="1400"/>
            </a:lvl2pPr>
            <a:lvl3pPr marL="457223" indent="0">
              <a:buNone/>
              <a:defRPr sz="1200"/>
            </a:lvl3pPr>
            <a:lvl4pPr marL="685835" indent="0">
              <a:buNone/>
              <a:defRPr sz="1000"/>
            </a:lvl4pPr>
            <a:lvl5pPr marL="914446" indent="0">
              <a:buNone/>
              <a:defRPr sz="1000"/>
            </a:lvl5pPr>
            <a:lvl6pPr marL="1143057" indent="0">
              <a:buNone/>
              <a:defRPr sz="1000"/>
            </a:lvl6pPr>
            <a:lvl7pPr marL="1371668" indent="0">
              <a:buNone/>
              <a:defRPr sz="1000"/>
            </a:lvl7pPr>
            <a:lvl8pPr marL="1600280" indent="0">
              <a:buNone/>
              <a:defRPr sz="1000"/>
            </a:lvl8pPr>
            <a:lvl9pPr marL="1828892"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11" indent="0">
              <a:buNone/>
              <a:defRPr sz="600"/>
            </a:lvl2pPr>
            <a:lvl3pPr marL="457223" indent="0">
              <a:buNone/>
              <a:defRPr sz="500"/>
            </a:lvl3pPr>
            <a:lvl4pPr marL="685835" indent="0">
              <a:buNone/>
              <a:defRPr sz="450"/>
            </a:lvl4pPr>
            <a:lvl5pPr marL="914446" indent="0">
              <a:buNone/>
              <a:defRPr sz="450"/>
            </a:lvl5pPr>
            <a:lvl6pPr marL="1143057" indent="0">
              <a:buNone/>
              <a:defRPr sz="450"/>
            </a:lvl6pPr>
            <a:lvl7pPr marL="1371668" indent="0">
              <a:buNone/>
              <a:defRPr sz="450"/>
            </a:lvl7pPr>
            <a:lvl8pPr marL="1600280" indent="0">
              <a:buNone/>
              <a:defRPr sz="450"/>
            </a:lvl8pPr>
            <a:lvl9pPr marL="1828892"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92415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5314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536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9"/>
        <p:cNvGrpSpPr/>
        <p:nvPr/>
      </p:nvGrpSpPr>
      <p:grpSpPr>
        <a:xfrm>
          <a:off x="0" y="0"/>
          <a:ext cx="0" cy="0"/>
          <a:chOff x="0" y="0"/>
          <a:chExt cx="0" cy="0"/>
        </a:xfrm>
      </p:grpSpPr>
      <p:grpSp>
        <p:nvGrpSpPr>
          <p:cNvPr id="320" name="Google Shape;320;p9"/>
          <p:cNvGrpSpPr/>
          <p:nvPr/>
        </p:nvGrpSpPr>
        <p:grpSpPr>
          <a:xfrm>
            <a:off x="372900" y="317225"/>
            <a:ext cx="8399164" cy="4509701"/>
            <a:chOff x="372900" y="317225"/>
            <a:chExt cx="8399164" cy="4509701"/>
          </a:xfrm>
        </p:grpSpPr>
        <p:sp>
          <p:nvSpPr>
            <p:cNvPr id="321" name="Google Shape;321;p9"/>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9"/>
            <p:cNvGrpSpPr/>
            <p:nvPr/>
          </p:nvGrpSpPr>
          <p:grpSpPr>
            <a:xfrm>
              <a:off x="372900" y="317424"/>
              <a:ext cx="8399164" cy="4509502"/>
              <a:chOff x="-75" y="-4650"/>
              <a:chExt cx="9155400" cy="5153127"/>
            </a:xfrm>
          </p:grpSpPr>
          <p:cxnSp>
            <p:nvCxnSpPr>
              <p:cNvPr id="323" name="Google Shape;323;p9"/>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24" name="Google Shape;324;p9"/>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25" name="Google Shape;325;p9"/>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26" name="Google Shape;326;p9"/>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327" name="Google Shape;327;p9"/>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328" name="Google Shape;328;p9"/>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29" name="Google Shape;329;p9"/>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30" name="Google Shape;330;p9"/>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31" name="Google Shape;331;p9"/>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32" name="Google Shape;332;p9"/>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33" name="Google Shape;333;p9"/>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34" name="Google Shape;334;p9"/>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35" name="Google Shape;335;p9"/>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36" name="Google Shape;336;p9"/>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37" name="Google Shape;337;p9"/>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38" name="Google Shape;338;p9"/>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39" name="Google Shape;339;p9"/>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340" name="Google Shape;340;p9"/>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41" name="Google Shape;341;p9"/>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42" name="Google Shape;342;p9"/>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43" name="Google Shape;343;p9"/>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44" name="Google Shape;344;p9"/>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45" name="Google Shape;345;p9"/>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46" name="Google Shape;346;p9"/>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47" name="Google Shape;347;p9"/>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48" name="Google Shape;348;p9"/>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49" name="Google Shape;349;p9"/>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0" name="Google Shape;350;p9"/>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1" name="Google Shape;351;p9"/>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2" name="Google Shape;352;p9"/>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3" name="Google Shape;353;p9"/>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54" name="Google Shape;354;p9"/>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355" name="Google Shape;355;p9"/>
          <p:cNvSpPr txBox="1">
            <a:spLocks noGrp="1"/>
          </p:cNvSpPr>
          <p:nvPr>
            <p:ph type="title"/>
          </p:nvPr>
        </p:nvSpPr>
        <p:spPr>
          <a:xfrm>
            <a:off x="2241450" y="1710425"/>
            <a:ext cx="4661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9"/>
          <p:cNvSpPr txBox="1">
            <a:spLocks noGrp="1"/>
          </p:cNvSpPr>
          <p:nvPr>
            <p:ph type="subTitle" idx="1"/>
          </p:nvPr>
        </p:nvSpPr>
        <p:spPr>
          <a:xfrm>
            <a:off x="2241450" y="2666260"/>
            <a:ext cx="46611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57" name="Google Shape;357;p9"/>
          <p:cNvPicPr preferRelativeResize="0"/>
          <p:nvPr/>
        </p:nvPicPr>
        <p:blipFill rotWithShape="1">
          <a:blip r:embed="rId2">
            <a:alphaModFix/>
          </a:blip>
          <a:srcRect l="88584" t="31186" b="55558"/>
          <a:stretch/>
        </p:blipFill>
        <p:spPr>
          <a:xfrm>
            <a:off x="744800" y="4211174"/>
            <a:ext cx="261627" cy="303626"/>
          </a:xfrm>
          <a:prstGeom prst="rect">
            <a:avLst/>
          </a:prstGeom>
          <a:noFill/>
          <a:ln>
            <a:noFill/>
          </a:ln>
        </p:spPr>
      </p:pic>
      <p:pic>
        <p:nvPicPr>
          <p:cNvPr id="358" name="Google Shape;358;p9"/>
          <p:cNvPicPr preferRelativeResize="0"/>
          <p:nvPr/>
        </p:nvPicPr>
        <p:blipFill rotWithShape="1">
          <a:blip r:embed="rId2">
            <a:alphaModFix/>
          </a:blip>
          <a:srcRect t="23075" r="88584" b="62117"/>
          <a:stretch/>
        </p:blipFill>
        <p:spPr>
          <a:xfrm>
            <a:off x="921150" y="3722750"/>
            <a:ext cx="261627" cy="339173"/>
          </a:xfrm>
          <a:prstGeom prst="rect">
            <a:avLst/>
          </a:prstGeom>
          <a:noFill/>
          <a:ln>
            <a:noFill/>
          </a:ln>
        </p:spPr>
      </p:pic>
      <p:pic>
        <p:nvPicPr>
          <p:cNvPr id="359" name="Google Shape;359;p9"/>
          <p:cNvPicPr preferRelativeResize="0"/>
          <p:nvPr/>
        </p:nvPicPr>
        <p:blipFill rotWithShape="1">
          <a:blip r:embed="rId3">
            <a:alphaModFix/>
          </a:blip>
          <a:srcRect l="86859" t="20960" b="68473"/>
          <a:stretch/>
        </p:blipFill>
        <p:spPr>
          <a:xfrm>
            <a:off x="1337200" y="4298225"/>
            <a:ext cx="293228" cy="235651"/>
          </a:xfrm>
          <a:prstGeom prst="rect">
            <a:avLst/>
          </a:prstGeom>
          <a:noFill/>
          <a:ln>
            <a:noFill/>
          </a:ln>
        </p:spPr>
      </p:pic>
      <p:pic>
        <p:nvPicPr>
          <p:cNvPr id="360" name="Google Shape;360;p9"/>
          <p:cNvPicPr preferRelativeResize="0"/>
          <p:nvPr/>
        </p:nvPicPr>
        <p:blipFill rotWithShape="1">
          <a:blip r:embed="rId2">
            <a:alphaModFix/>
          </a:blip>
          <a:srcRect t="23075" r="88584" b="62117"/>
          <a:stretch/>
        </p:blipFill>
        <p:spPr>
          <a:xfrm>
            <a:off x="8084825" y="872600"/>
            <a:ext cx="261627" cy="339173"/>
          </a:xfrm>
          <a:prstGeom prst="rect">
            <a:avLst/>
          </a:prstGeom>
          <a:noFill/>
          <a:ln>
            <a:noFill/>
          </a:ln>
        </p:spPr>
      </p:pic>
      <p:pic>
        <p:nvPicPr>
          <p:cNvPr id="361" name="Google Shape;361;p9"/>
          <p:cNvPicPr preferRelativeResize="0"/>
          <p:nvPr/>
        </p:nvPicPr>
        <p:blipFill rotWithShape="1">
          <a:blip r:embed="rId2">
            <a:alphaModFix/>
          </a:blip>
          <a:srcRect l="9958" t="40088" r="80549" b="45104"/>
          <a:stretch/>
        </p:blipFill>
        <p:spPr>
          <a:xfrm>
            <a:off x="7537825" y="1012375"/>
            <a:ext cx="261627" cy="407936"/>
          </a:xfrm>
          <a:prstGeom prst="rect">
            <a:avLst/>
          </a:prstGeom>
          <a:noFill/>
          <a:ln>
            <a:noFill/>
          </a:ln>
        </p:spPr>
      </p:pic>
      <p:pic>
        <p:nvPicPr>
          <p:cNvPr id="362" name="Google Shape;362;p9"/>
          <p:cNvPicPr preferRelativeResize="0"/>
          <p:nvPr/>
        </p:nvPicPr>
        <p:blipFill rotWithShape="1">
          <a:blip r:embed="rId3">
            <a:alphaModFix/>
          </a:blip>
          <a:srcRect l="86859" t="20960" b="68473"/>
          <a:stretch/>
        </p:blipFill>
        <p:spPr>
          <a:xfrm>
            <a:off x="8069025" y="1497625"/>
            <a:ext cx="293228" cy="2356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1"/>
        <p:cNvGrpSpPr/>
        <p:nvPr/>
      </p:nvGrpSpPr>
      <p:grpSpPr>
        <a:xfrm>
          <a:off x="0" y="0"/>
          <a:ext cx="0" cy="0"/>
          <a:chOff x="0" y="0"/>
          <a:chExt cx="0" cy="0"/>
        </a:xfrm>
      </p:grpSpPr>
      <p:grpSp>
        <p:nvGrpSpPr>
          <p:cNvPr id="372" name="Google Shape;372;p11"/>
          <p:cNvGrpSpPr/>
          <p:nvPr/>
        </p:nvGrpSpPr>
        <p:grpSpPr>
          <a:xfrm>
            <a:off x="372900" y="317225"/>
            <a:ext cx="8399164" cy="4509701"/>
            <a:chOff x="372900" y="317225"/>
            <a:chExt cx="8399164" cy="4509701"/>
          </a:xfrm>
        </p:grpSpPr>
        <p:sp>
          <p:nvSpPr>
            <p:cNvPr id="373" name="Google Shape;373;p11"/>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11"/>
            <p:cNvGrpSpPr/>
            <p:nvPr/>
          </p:nvGrpSpPr>
          <p:grpSpPr>
            <a:xfrm>
              <a:off x="372900" y="317424"/>
              <a:ext cx="8399164" cy="4509502"/>
              <a:chOff x="-75" y="-4650"/>
              <a:chExt cx="9155400" cy="5153127"/>
            </a:xfrm>
          </p:grpSpPr>
          <p:cxnSp>
            <p:nvCxnSpPr>
              <p:cNvPr id="375" name="Google Shape;375;p11"/>
              <p:cNvCxnSpPr/>
              <p:nvPr/>
            </p:nvCxnSpPr>
            <p:spPr>
              <a:xfrm>
                <a:off x="212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76" name="Google Shape;376;p11"/>
              <p:cNvCxnSpPr/>
              <p:nvPr/>
            </p:nvCxnSpPr>
            <p:spPr>
              <a:xfrm>
                <a:off x="648443"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77" name="Google Shape;377;p11"/>
              <p:cNvCxnSpPr/>
              <p:nvPr/>
            </p:nvCxnSpPr>
            <p:spPr>
              <a:xfrm>
                <a:off x="10844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78" name="Google Shape;378;p11"/>
              <p:cNvCxnSpPr/>
              <p:nvPr/>
            </p:nvCxnSpPr>
            <p:spPr>
              <a:xfrm>
                <a:off x="1520363" y="388677"/>
                <a:ext cx="0" cy="4759800"/>
              </a:xfrm>
              <a:prstGeom prst="straightConnector1">
                <a:avLst/>
              </a:prstGeom>
              <a:noFill/>
              <a:ln w="9525" cap="flat" cmpd="sng">
                <a:solidFill>
                  <a:srgbClr val="F3F3F3"/>
                </a:solidFill>
                <a:prstDash val="solid"/>
                <a:round/>
                <a:headEnd type="none" w="med" len="med"/>
                <a:tailEnd type="none" w="med" len="med"/>
              </a:ln>
            </p:spPr>
          </p:cxnSp>
          <p:cxnSp>
            <p:nvCxnSpPr>
              <p:cNvPr id="379" name="Google Shape;379;p11"/>
              <p:cNvCxnSpPr/>
              <p:nvPr/>
            </p:nvCxnSpPr>
            <p:spPr>
              <a:xfrm>
                <a:off x="1956296" y="399048"/>
                <a:ext cx="0" cy="4749000"/>
              </a:xfrm>
              <a:prstGeom prst="straightConnector1">
                <a:avLst/>
              </a:prstGeom>
              <a:noFill/>
              <a:ln w="9525" cap="flat" cmpd="sng">
                <a:solidFill>
                  <a:srgbClr val="F3F3F3"/>
                </a:solidFill>
                <a:prstDash val="solid"/>
                <a:round/>
                <a:headEnd type="none" w="med" len="med"/>
                <a:tailEnd type="none" w="med" len="med"/>
              </a:ln>
            </p:spPr>
          </p:cxnSp>
          <p:cxnSp>
            <p:nvCxnSpPr>
              <p:cNvPr id="380" name="Google Shape;380;p11"/>
              <p:cNvCxnSpPr/>
              <p:nvPr/>
            </p:nvCxnSpPr>
            <p:spPr>
              <a:xfrm>
                <a:off x="23922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81" name="Google Shape;381;p11"/>
              <p:cNvCxnSpPr/>
              <p:nvPr/>
            </p:nvCxnSpPr>
            <p:spPr>
              <a:xfrm>
                <a:off x="282819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82" name="Google Shape;382;p11"/>
              <p:cNvCxnSpPr/>
              <p:nvPr/>
            </p:nvCxnSpPr>
            <p:spPr>
              <a:xfrm>
                <a:off x="32641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83" name="Google Shape;383;p11"/>
              <p:cNvCxnSpPr/>
              <p:nvPr/>
            </p:nvCxnSpPr>
            <p:spPr>
              <a:xfrm>
                <a:off x="3700110"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84" name="Google Shape;384;p11"/>
              <p:cNvCxnSpPr/>
              <p:nvPr/>
            </p:nvCxnSpPr>
            <p:spPr>
              <a:xfrm>
                <a:off x="41360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85" name="Google Shape;385;p11"/>
              <p:cNvCxnSpPr/>
              <p:nvPr/>
            </p:nvCxnSpPr>
            <p:spPr>
              <a:xfrm>
                <a:off x="4572004" y="409389"/>
                <a:ext cx="0" cy="4738800"/>
              </a:xfrm>
              <a:prstGeom prst="straightConnector1">
                <a:avLst/>
              </a:prstGeom>
              <a:noFill/>
              <a:ln w="9525" cap="flat" cmpd="sng">
                <a:solidFill>
                  <a:srgbClr val="F3F3F3"/>
                </a:solidFill>
                <a:prstDash val="solid"/>
                <a:round/>
                <a:headEnd type="none" w="med" len="med"/>
                <a:tailEnd type="none" w="med" len="med"/>
              </a:ln>
            </p:spPr>
          </p:cxnSp>
          <p:cxnSp>
            <p:nvCxnSpPr>
              <p:cNvPr id="386" name="Google Shape;386;p11"/>
              <p:cNvCxnSpPr/>
              <p:nvPr/>
            </p:nvCxnSpPr>
            <p:spPr>
              <a:xfrm>
                <a:off x="50079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87" name="Google Shape;387;p11"/>
              <p:cNvCxnSpPr/>
              <p:nvPr/>
            </p:nvCxnSpPr>
            <p:spPr>
              <a:xfrm>
                <a:off x="5443897"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88" name="Google Shape;388;p11"/>
              <p:cNvCxnSpPr/>
              <p:nvPr/>
            </p:nvCxnSpPr>
            <p:spPr>
              <a:xfrm>
                <a:off x="58798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89" name="Google Shape;389;p11"/>
              <p:cNvCxnSpPr/>
              <p:nvPr/>
            </p:nvCxnSpPr>
            <p:spPr>
              <a:xfrm>
                <a:off x="6315790"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90" name="Google Shape;390;p11"/>
              <p:cNvCxnSpPr/>
              <p:nvPr/>
            </p:nvCxnSpPr>
            <p:spPr>
              <a:xfrm>
                <a:off x="675175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91" name="Google Shape;391;p11"/>
              <p:cNvCxnSpPr/>
              <p:nvPr/>
            </p:nvCxnSpPr>
            <p:spPr>
              <a:xfrm>
                <a:off x="7187711" y="373136"/>
                <a:ext cx="0" cy="4775100"/>
              </a:xfrm>
              <a:prstGeom prst="straightConnector1">
                <a:avLst/>
              </a:prstGeom>
              <a:noFill/>
              <a:ln w="9525" cap="flat" cmpd="sng">
                <a:solidFill>
                  <a:srgbClr val="F3F3F3"/>
                </a:solidFill>
                <a:prstDash val="solid"/>
                <a:round/>
                <a:headEnd type="none" w="med" len="med"/>
                <a:tailEnd type="none" w="med" len="med"/>
              </a:ln>
            </p:spPr>
          </p:cxnSp>
          <p:cxnSp>
            <p:nvCxnSpPr>
              <p:cNvPr id="392" name="Google Shape;392;p11"/>
              <p:cNvCxnSpPr/>
              <p:nvPr/>
            </p:nvCxnSpPr>
            <p:spPr>
              <a:xfrm>
                <a:off x="7623644"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93" name="Google Shape;393;p11"/>
              <p:cNvCxnSpPr/>
              <p:nvPr/>
            </p:nvCxnSpPr>
            <p:spPr>
              <a:xfrm>
                <a:off x="80596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94" name="Google Shape;394;p11"/>
              <p:cNvCxnSpPr/>
              <p:nvPr/>
            </p:nvCxnSpPr>
            <p:spPr>
              <a:xfrm>
                <a:off x="8495538" y="414589"/>
                <a:ext cx="0" cy="4733700"/>
              </a:xfrm>
              <a:prstGeom prst="straightConnector1">
                <a:avLst/>
              </a:prstGeom>
              <a:noFill/>
              <a:ln w="9525" cap="flat" cmpd="sng">
                <a:solidFill>
                  <a:srgbClr val="F3F3F3"/>
                </a:solidFill>
                <a:prstDash val="solid"/>
                <a:round/>
                <a:headEnd type="none" w="med" len="med"/>
                <a:tailEnd type="none" w="med" len="med"/>
              </a:ln>
            </p:spPr>
          </p:cxnSp>
          <p:cxnSp>
            <p:nvCxnSpPr>
              <p:cNvPr id="395" name="Google Shape;395;p11"/>
              <p:cNvCxnSpPr/>
              <p:nvPr/>
            </p:nvCxnSpPr>
            <p:spPr>
              <a:xfrm>
                <a:off x="8931500" y="-4650"/>
                <a:ext cx="0" cy="5152800"/>
              </a:xfrm>
              <a:prstGeom prst="straightConnector1">
                <a:avLst/>
              </a:prstGeom>
              <a:noFill/>
              <a:ln w="9525" cap="flat" cmpd="sng">
                <a:solidFill>
                  <a:srgbClr val="F3F3F3"/>
                </a:solidFill>
                <a:prstDash val="solid"/>
                <a:round/>
                <a:headEnd type="none" w="med" len="med"/>
                <a:tailEnd type="none" w="med" len="med"/>
              </a:ln>
            </p:spPr>
          </p:cxnSp>
          <p:cxnSp>
            <p:nvCxnSpPr>
              <p:cNvPr id="396" name="Google Shape;396;p11"/>
              <p:cNvCxnSpPr/>
              <p:nvPr/>
            </p:nvCxnSpPr>
            <p:spPr>
              <a:xfrm rot="10800000">
                <a:off x="-75" y="4351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97" name="Google Shape;397;p11"/>
              <p:cNvCxnSpPr/>
              <p:nvPr/>
            </p:nvCxnSpPr>
            <p:spPr>
              <a:xfrm rot="10800000">
                <a:off x="-75" y="8917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98" name="Google Shape;398;p11"/>
              <p:cNvCxnSpPr/>
              <p:nvPr/>
            </p:nvCxnSpPr>
            <p:spPr>
              <a:xfrm rot="10800000">
                <a:off x="-75" y="13483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399" name="Google Shape;399;p11"/>
              <p:cNvCxnSpPr/>
              <p:nvPr/>
            </p:nvCxnSpPr>
            <p:spPr>
              <a:xfrm rot="10800000">
                <a:off x="-75" y="18048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0" name="Google Shape;400;p11"/>
              <p:cNvCxnSpPr/>
              <p:nvPr/>
            </p:nvCxnSpPr>
            <p:spPr>
              <a:xfrm rot="10800000">
                <a:off x="-75" y="22614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1" name="Google Shape;401;p11"/>
              <p:cNvCxnSpPr/>
              <p:nvPr/>
            </p:nvCxnSpPr>
            <p:spPr>
              <a:xfrm rot="10800000">
                <a:off x="-75" y="27180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2" name="Google Shape;402;p11"/>
              <p:cNvCxnSpPr/>
              <p:nvPr/>
            </p:nvCxnSpPr>
            <p:spPr>
              <a:xfrm rot="10800000">
                <a:off x="-75" y="317460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3" name="Google Shape;403;p11"/>
              <p:cNvCxnSpPr/>
              <p:nvPr/>
            </p:nvCxnSpPr>
            <p:spPr>
              <a:xfrm rot="10800000">
                <a:off x="-75" y="363117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4" name="Google Shape;404;p11"/>
              <p:cNvCxnSpPr/>
              <p:nvPr/>
            </p:nvCxnSpPr>
            <p:spPr>
              <a:xfrm rot="10800000">
                <a:off x="-75" y="4087750"/>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5" name="Google Shape;405;p11"/>
              <p:cNvCxnSpPr/>
              <p:nvPr/>
            </p:nvCxnSpPr>
            <p:spPr>
              <a:xfrm rot="10800000">
                <a:off x="-75" y="4544325"/>
                <a:ext cx="9155400" cy="0"/>
              </a:xfrm>
              <a:prstGeom prst="straightConnector1">
                <a:avLst/>
              </a:prstGeom>
              <a:noFill/>
              <a:ln w="9525" cap="flat" cmpd="sng">
                <a:solidFill>
                  <a:srgbClr val="F3F3F3"/>
                </a:solidFill>
                <a:prstDash val="solid"/>
                <a:round/>
                <a:headEnd type="none" w="med" len="med"/>
                <a:tailEnd type="none" w="med" len="med"/>
              </a:ln>
            </p:spPr>
          </p:cxnSp>
          <p:cxnSp>
            <p:nvCxnSpPr>
              <p:cNvPr id="406" name="Google Shape;406;p11"/>
              <p:cNvCxnSpPr/>
              <p:nvPr/>
            </p:nvCxnSpPr>
            <p:spPr>
              <a:xfrm rot="10800000">
                <a:off x="-75" y="5000900"/>
                <a:ext cx="9155400" cy="0"/>
              </a:xfrm>
              <a:prstGeom prst="straightConnector1">
                <a:avLst/>
              </a:prstGeom>
              <a:noFill/>
              <a:ln w="9525" cap="flat" cmpd="sng">
                <a:solidFill>
                  <a:srgbClr val="F3F3F3"/>
                </a:solidFill>
                <a:prstDash val="solid"/>
                <a:round/>
                <a:headEnd type="none" w="med" len="med"/>
                <a:tailEnd type="none" w="med" len="med"/>
              </a:ln>
            </p:spPr>
          </p:cxnSp>
        </p:grpSp>
      </p:grpSp>
      <p:sp>
        <p:nvSpPr>
          <p:cNvPr id="407" name="Google Shape;407;p11"/>
          <p:cNvSpPr txBox="1">
            <a:spLocks noGrp="1"/>
          </p:cNvSpPr>
          <p:nvPr>
            <p:ph type="title" hasCustomPrompt="1"/>
          </p:nvPr>
        </p:nvSpPr>
        <p:spPr>
          <a:xfrm>
            <a:off x="1284488" y="1572600"/>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b="1">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8" name="Google Shape;408;p11"/>
          <p:cNvSpPr txBox="1">
            <a:spLocks noGrp="1"/>
          </p:cNvSpPr>
          <p:nvPr>
            <p:ph type="subTitle" idx="1"/>
          </p:nvPr>
        </p:nvSpPr>
        <p:spPr>
          <a:xfrm>
            <a:off x="1284488" y="3083750"/>
            <a:ext cx="6576000" cy="4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409" name="Google Shape;409;p11"/>
          <p:cNvPicPr preferRelativeResize="0"/>
          <p:nvPr/>
        </p:nvPicPr>
        <p:blipFill rotWithShape="1">
          <a:blip r:embed="rId2">
            <a:alphaModFix/>
          </a:blip>
          <a:srcRect t="23075" r="88584" b="62117"/>
          <a:stretch/>
        </p:blipFill>
        <p:spPr>
          <a:xfrm>
            <a:off x="7551075" y="1333050"/>
            <a:ext cx="261627" cy="339173"/>
          </a:xfrm>
          <a:prstGeom prst="rect">
            <a:avLst/>
          </a:prstGeom>
          <a:noFill/>
          <a:ln>
            <a:noFill/>
          </a:ln>
        </p:spPr>
      </p:pic>
      <p:pic>
        <p:nvPicPr>
          <p:cNvPr id="410" name="Google Shape;410;p11"/>
          <p:cNvPicPr preferRelativeResize="0"/>
          <p:nvPr/>
        </p:nvPicPr>
        <p:blipFill rotWithShape="1">
          <a:blip r:embed="rId2">
            <a:alphaModFix/>
          </a:blip>
          <a:srcRect l="88584" t="31186" b="55558"/>
          <a:stretch/>
        </p:blipFill>
        <p:spPr>
          <a:xfrm>
            <a:off x="959675" y="3316849"/>
            <a:ext cx="261627" cy="303626"/>
          </a:xfrm>
          <a:prstGeom prst="rect">
            <a:avLst/>
          </a:prstGeom>
          <a:noFill/>
          <a:ln>
            <a:noFill/>
          </a:ln>
        </p:spPr>
      </p:pic>
      <p:pic>
        <p:nvPicPr>
          <p:cNvPr id="411" name="Google Shape;411;p11"/>
          <p:cNvPicPr preferRelativeResize="0"/>
          <p:nvPr/>
        </p:nvPicPr>
        <p:blipFill rotWithShape="1">
          <a:blip r:embed="rId2">
            <a:alphaModFix/>
          </a:blip>
          <a:srcRect l="9958" t="40088" r="80549" b="45104"/>
          <a:stretch/>
        </p:blipFill>
        <p:spPr>
          <a:xfrm>
            <a:off x="6959350" y="1264300"/>
            <a:ext cx="261627" cy="407936"/>
          </a:xfrm>
          <a:prstGeom prst="rect">
            <a:avLst/>
          </a:prstGeom>
          <a:noFill/>
          <a:ln>
            <a:noFill/>
          </a:ln>
        </p:spPr>
      </p:pic>
      <p:pic>
        <p:nvPicPr>
          <p:cNvPr id="412" name="Google Shape;412;p11"/>
          <p:cNvPicPr preferRelativeResize="0"/>
          <p:nvPr/>
        </p:nvPicPr>
        <p:blipFill rotWithShape="1">
          <a:blip r:embed="rId2">
            <a:alphaModFix/>
          </a:blip>
          <a:srcRect t="23075" r="88584" b="62117"/>
          <a:stretch/>
        </p:blipFill>
        <p:spPr>
          <a:xfrm>
            <a:off x="1136025" y="2828425"/>
            <a:ext cx="261627" cy="339173"/>
          </a:xfrm>
          <a:prstGeom prst="rect">
            <a:avLst/>
          </a:prstGeom>
          <a:noFill/>
          <a:ln>
            <a:noFill/>
          </a:ln>
        </p:spPr>
      </p:pic>
      <p:pic>
        <p:nvPicPr>
          <p:cNvPr id="413" name="Google Shape;413;p11"/>
          <p:cNvPicPr preferRelativeResize="0"/>
          <p:nvPr/>
        </p:nvPicPr>
        <p:blipFill rotWithShape="1">
          <a:blip r:embed="rId3">
            <a:alphaModFix/>
          </a:blip>
          <a:srcRect l="86859" t="20960" b="68473"/>
          <a:stretch/>
        </p:blipFill>
        <p:spPr>
          <a:xfrm>
            <a:off x="1552075" y="3403900"/>
            <a:ext cx="293228" cy="235651"/>
          </a:xfrm>
          <a:prstGeom prst="rect">
            <a:avLst/>
          </a:prstGeom>
          <a:noFill/>
          <a:ln>
            <a:noFill/>
          </a:ln>
        </p:spPr>
      </p:pic>
      <p:pic>
        <p:nvPicPr>
          <p:cNvPr id="414" name="Google Shape;414;p11"/>
          <p:cNvPicPr preferRelativeResize="0"/>
          <p:nvPr/>
        </p:nvPicPr>
        <p:blipFill rotWithShape="1">
          <a:blip r:embed="rId3">
            <a:alphaModFix/>
          </a:blip>
          <a:srcRect l="86859" t="20960" b="68473"/>
          <a:stretch/>
        </p:blipFill>
        <p:spPr>
          <a:xfrm>
            <a:off x="7745600" y="1938525"/>
            <a:ext cx="293228" cy="2356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4.jp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1pPr>
            <a:lvl2pPr marL="914400" lvl="1"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2pPr>
            <a:lvl3pPr marL="1371600" lvl="2"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3pPr>
            <a:lvl4pPr marL="1828800" lvl="3"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4pPr>
            <a:lvl5pPr marL="2286000" lvl="4"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5pPr>
            <a:lvl6pPr marL="2743200" lvl="5"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6pPr>
            <a:lvl7pPr marL="3200400" lvl="6"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7pPr>
            <a:lvl8pPr marL="3657600" lvl="7" indent="-317500">
              <a:lnSpc>
                <a:spcPct val="115000"/>
              </a:lnSpc>
              <a:spcBef>
                <a:spcPts val="160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8pPr>
            <a:lvl9pPr marL="4114800" lvl="8" indent="-317500">
              <a:lnSpc>
                <a:spcPct val="115000"/>
              </a:lnSpc>
              <a:spcBef>
                <a:spcPts val="1600"/>
              </a:spcBef>
              <a:spcAft>
                <a:spcPts val="1600"/>
              </a:spcAft>
              <a:buClr>
                <a:schemeClr val="dk1"/>
              </a:buClr>
              <a:buSzPts val="1400"/>
              <a:buFont typeface="Bellota Text"/>
              <a:buChar char="■"/>
              <a:defRPr>
                <a:solidFill>
                  <a:schemeClr val="dk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4" r:id="rId23"/>
    <p:sldLayoutId id="2147483675"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1pPr>
            <a:lvl2pPr lvl="1">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2pPr>
            <a:lvl3pPr lvl="2">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3pPr>
            <a:lvl4pPr lvl="3">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4pPr>
            <a:lvl5pPr lvl="4">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5pPr>
            <a:lvl6pPr lvl="5">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6pPr>
            <a:lvl7pPr lvl="6">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7pPr>
            <a:lvl8pPr lvl="7">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8pPr>
            <a:lvl9pPr lvl="8">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721231170"/>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6"/>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D6784E0F-B49E-4CF9-974F-F2E81701724C}" type="datetimeFigureOut">
              <a:rPr lang="en-US" kern="1200" smtClean="0">
                <a:solidFill>
                  <a:prstClr val="black">
                    <a:tint val="75000"/>
                  </a:prstClr>
                </a:solidFill>
                <a:latin typeface="Calibri"/>
              </a:rPr>
              <a:pPr>
                <a:buClrTx/>
                <a:buFontTx/>
                <a:buNone/>
              </a:pPr>
              <a:t>6/21/2024</a:t>
            </a:fld>
            <a:endParaRPr lang="en-US" kern="1200">
              <a:solidFill>
                <a:prstClr val="black">
                  <a:tint val="75000"/>
                </a:prstClr>
              </a:solidFill>
              <a:latin typeface="Calibri"/>
            </a:endParaRPr>
          </a:p>
        </p:txBody>
      </p:sp>
      <p:sp>
        <p:nvSpPr>
          <p:cNvPr id="5" name="Footer Placeholder 4"/>
          <p:cNvSpPr>
            <a:spLocks noGrp="1"/>
          </p:cNvSpPr>
          <p:nvPr>
            <p:ph type="ftr" sz="quarter" idx="3"/>
          </p:nvPr>
        </p:nvSpPr>
        <p:spPr>
          <a:xfrm>
            <a:off x="3028950" y="4767266"/>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US" kern="1200">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6"/>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B5B2D9CF-84F5-40DC-9319-750C0EB7F784}" type="slidenum">
              <a:rPr lang="en-US" kern="1200" smtClean="0">
                <a:solidFill>
                  <a:prstClr val="black">
                    <a:tint val="75000"/>
                  </a:prstClr>
                </a:solidFill>
                <a:latin typeface="Calibri"/>
              </a:rPr>
              <a:pPr>
                <a:buClrTx/>
                <a:buFontTx/>
                <a:buNone/>
              </a:pPr>
              <a:t>‹#›</a:t>
            </a:fld>
            <a:endParaRPr lang="en-US" kern="1200">
              <a:solidFill>
                <a:prstClr val="black">
                  <a:tint val="75000"/>
                </a:prstClr>
              </a:solidFill>
              <a:latin typeface="Calibri"/>
            </a:endParaRPr>
          </a:p>
        </p:txBody>
      </p:sp>
    </p:spTree>
    <p:extLst>
      <p:ext uri="{BB962C8B-B14F-4D97-AF65-F5344CB8AC3E}">
        <p14:creationId xmlns:p14="http://schemas.microsoft.com/office/powerpoint/2010/main" val="234307113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b="0" i="0" u="none"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u="none"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6"/>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6/21/2024</a:t>
            </a:fld>
            <a:endParaRPr lang="en-US"/>
          </a:p>
        </p:txBody>
      </p:sp>
      <p:sp>
        <p:nvSpPr>
          <p:cNvPr id="5" name="Footer Placeholder 4"/>
          <p:cNvSpPr>
            <a:spLocks noGrp="1"/>
          </p:cNvSpPr>
          <p:nvPr>
            <p:ph type="ftr" sz="quarter" idx="3"/>
          </p:nvPr>
        </p:nvSpPr>
        <p:spPr>
          <a:xfrm>
            <a:off x="1562100" y="3178176"/>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6"/>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9958514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457223" rtl="0" eaLnBrk="1" latinLnBrk="0" hangingPunct="1">
        <a:spcBef>
          <a:spcPct val="0"/>
        </a:spcBef>
        <a:buNone/>
        <a:defRPr sz="2200" kern="1200">
          <a:solidFill>
            <a:schemeClr val="tx1"/>
          </a:solidFill>
          <a:latin typeface="+mj-lt"/>
          <a:ea typeface="+mj-ea"/>
          <a:cs typeface="+mj-cs"/>
        </a:defRPr>
      </a:lvl1pPr>
    </p:titleStyle>
    <p:bodyStyle>
      <a:lvl1pPr marL="171458" indent="-171458" algn="l" defTabSz="457223"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94" indent="-142883" algn="l" defTabSz="457223"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29" indent="-114306" algn="l" defTabSz="457223"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40"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52"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63"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74"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86"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98" indent="-114306" algn="l" defTabSz="457223"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23" rtl="0" eaLnBrk="1" latinLnBrk="0" hangingPunct="1">
        <a:defRPr sz="900" kern="1200">
          <a:solidFill>
            <a:schemeClr val="tx1"/>
          </a:solidFill>
          <a:latin typeface="+mn-lt"/>
          <a:ea typeface="+mn-ea"/>
          <a:cs typeface="+mn-cs"/>
        </a:defRPr>
      </a:lvl1pPr>
      <a:lvl2pPr marL="228611" algn="l" defTabSz="457223" rtl="0" eaLnBrk="1" latinLnBrk="0" hangingPunct="1">
        <a:defRPr sz="900" kern="1200">
          <a:solidFill>
            <a:schemeClr val="tx1"/>
          </a:solidFill>
          <a:latin typeface="+mn-lt"/>
          <a:ea typeface="+mn-ea"/>
          <a:cs typeface="+mn-cs"/>
        </a:defRPr>
      </a:lvl2pPr>
      <a:lvl3pPr marL="457223" algn="l" defTabSz="457223" rtl="0" eaLnBrk="1" latinLnBrk="0" hangingPunct="1">
        <a:defRPr sz="900" kern="1200">
          <a:solidFill>
            <a:schemeClr val="tx1"/>
          </a:solidFill>
          <a:latin typeface="+mn-lt"/>
          <a:ea typeface="+mn-ea"/>
          <a:cs typeface="+mn-cs"/>
        </a:defRPr>
      </a:lvl3pPr>
      <a:lvl4pPr marL="685835" algn="l" defTabSz="457223" rtl="0" eaLnBrk="1" latinLnBrk="0" hangingPunct="1">
        <a:defRPr sz="900" kern="1200">
          <a:solidFill>
            <a:schemeClr val="tx1"/>
          </a:solidFill>
          <a:latin typeface="+mn-lt"/>
          <a:ea typeface="+mn-ea"/>
          <a:cs typeface="+mn-cs"/>
        </a:defRPr>
      </a:lvl4pPr>
      <a:lvl5pPr marL="914446" algn="l" defTabSz="457223" rtl="0" eaLnBrk="1" latinLnBrk="0" hangingPunct="1">
        <a:defRPr sz="900" kern="1200">
          <a:solidFill>
            <a:schemeClr val="tx1"/>
          </a:solidFill>
          <a:latin typeface="+mn-lt"/>
          <a:ea typeface="+mn-ea"/>
          <a:cs typeface="+mn-cs"/>
        </a:defRPr>
      </a:lvl5pPr>
      <a:lvl6pPr marL="1143057" algn="l" defTabSz="457223" rtl="0" eaLnBrk="1" latinLnBrk="0" hangingPunct="1">
        <a:defRPr sz="900" kern="1200">
          <a:solidFill>
            <a:schemeClr val="tx1"/>
          </a:solidFill>
          <a:latin typeface="+mn-lt"/>
          <a:ea typeface="+mn-ea"/>
          <a:cs typeface="+mn-cs"/>
        </a:defRPr>
      </a:lvl6pPr>
      <a:lvl7pPr marL="1371668" algn="l" defTabSz="457223" rtl="0" eaLnBrk="1" latinLnBrk="0" hangingPunct="1">
        <a:defRPr sz="900" kern="1200">
          <a:solidFill>
            <a:schemeClr val="tx1"/>
          </a:solidFill>
          <a:latin typeface="+mn-lt"/>
          <a:ea typeface="+mn-ea"/>
          <a:cs typeface="+mn-cs"/>
        </a:defRPr>
      </a:lvl7pPr>
      <a:lvl8pPr marL="1600280" algn="l" defTabSz="457223" rtl="0" eaLnBrk="1" latinLnBrk="0" hangingPunct="1">
        <a:defRPr sz="900" kern="1200">
          <a:solidFill>
            <a:schemeClr val="tx1"/>
          </a:solidFill>
          <a:latin typeface="+mn-lt"/>
          <a:ea typeface="+mn-ea"/>
          <a:cs typeface="+mn-cs"/>
        </a:defRPr>
      </a:lvl8pPr>
      <a:lvl9pPr marL="1828892" algn="l" defTabSz="457223"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57.png"/><Relationship Id="rId4" Type="http://schemas.openxmlformats.org/officeDocument/2006/relationships/image" Target="../media/image65.pn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87.png"/><Relationship Id="rId11" Type="http://schemas.openxmlformats.org/officeDocument/2006/relationships/image" Target="../media/image8.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57.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94.jpeg"/><Relationship Id="rId5" Type="http://schemas.openxmlformats.org/officeDocument/2006/relationships/image" Target="../media/image17.png"/><Relationship Id="rId10" Type="http://schemas.openxmlformats.org/officeDocument/2006/relationships/image" Target="../media/image9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8.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39.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hyperlink" Target="https://tailieugiaovien.edu.vn/lesson/powerpoint-toan-10-chan-troi-sang-tao/" TargetMode="Externa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tailieugiaovien.edu.vn/lesson/powerpoint-toan-10-chan-troi-sang-tao/"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5"/>
        <p:cNvGrpSpPr/>
        <p:nvPr/>
      </p:nvGrpSpPr>
      <p:grpSpPr>
        <a:xfrm>
          <a:off x="0" y="0"/>
          <a:ext cx="0" cy="0"/>
          <a:chOff x="0" y="0"/>
          <a:chExt cx="0" cy="0"/>
        </a:xfrm>
      </p:grpSpPr>
      <p:sp>
        <p:nvSpPr>
          <p:cNvPr id="1246" name="Google Shape;1246;p33"/>
          <p:cNvSpPr txBox="1">
            <a:spLocks noGrp="1"/>
          </p:cNvSpPr>
          <p:nvPr>
            <p:ph type="ctrTitle"/>
          </p:nvPr>
        </p:nvSpPr>
        <p:spPr>
          <a:xfrm>
            <a:off x="1543464" y="1681151"/>
            <a:ext cx="6100536" cy="1590600"/>
          </a:xfrm>
          <a:prstGeom prst="rect">
            <a:avLst/>
          </a:prstGeom>
        </p:spPr>
        <p:txBody>
          <a:bodyPr spcFirstLastPara="1" wrap="square" lIns="91425" tIns="91425" rIns="91425" bIns="91425" anchor="ctr" anchorCtr="0">
            <a:noAutofit/>
          </a:bodyPr>
          <a:lstStyle/>
          <a:p>
            <a:pPr lvl="0">
              <a:lnSpc>
                <a:spcPct val="150000"/>
              </a:lnSpc>
            </a:pPr>
            <a:r>
              <a:rPr lang="en-US" sz="3200" b="1">
                <a:solidFill>
                  <a:schemeClr val="accent3"/>
                </a:solidFill>
                <a:effectLst>
                  <a:outerShdw blurRad="38100" dist="38100" dir="2700000" algn="tl">
                    <a:srgbClr val="000000">
                      <a:alpha val="43137"/>
                    </a:srgbClr>
                  </a:outerShdw>
                </a:effectLst>
                <a:latin typeface="+mj-lt"/>
              </a:rPr>
              <a:t>CHÀO MỪNG CÁC EM </a:t>
            </a:r>
            <a:br>
              <a:rPr lang="en-US" sz="3200" b="1">
                <a:solidFill>
                  <a:schemeClr val="accent3"/>
                </a:solidFill>
                <a:effectLst>
                  <a:outerShdw blurRad="38100" dist="38100" dir="2700000" algn="tl">
                    <a:srgbClr val="000000">
                      <a:alpha val="43137"/>
                    </a:srgbClr>
                  </a:outerShdw>
                </a:effectLst>
                <a:latin typeface="+mj-lt"/>
              </a:rPr>
            </a:br>
            <a:r>
              <a:rPr lang="en-US" sz="3200" b="1">
                <a:solidFill>
                  <a:schemeClr val="accent3"/>
                </a:solidFill>
                <a:effectLst>
                  <a:outerShdw blurRad="38100" dist="38100" dir="2700000" algn="tl">
                    <a:srgbClr val="000000">
                      <a:alpha val="43137"/>
                    </a:srgbClr>
                  </a:outerShdw>
                </a:effectLst>
                <a:latin typeface="+mj-lt"/>
              </a:rPr>
              <a:t>ĐẾN VỚI TIẾT HỌC HÔM NAY!</a:t>
            </a:r>
            <a:endParaRPr b="1">
              <a:solidFill>
                <a:schemeClr val="accent3"/>
              </a:solidFill>
              <a:effectLst>
                <a:outerShdw blurRad="38100" dist="38100" dir="2700000" algn="tl">
                  <a:srgbClr val="000000">
                    <a:alpha val="43137"/>
                  </a:srgbClr>
                </a:outerShdw>
              </a:effectLst>
              <a:latin typeface="+mj-lt"/>
            </a:endParaRPr>
          </a:p>
        </p:txBody>
      </p:sp>
      <p:pic>
        <p:nvPicPr>
          <p:cNvPr id="1248" name="Google Shape;1248;p33"/>
          <p:cNvPicPr preferRelativeResize="0"/>
          <p:nvPr/>
        </p:nvPicPr>
        <p:blipFill rotWithShape="1">
          <a:blip r:embed="rId4">
            <a:alphaModFix/>
          </a:blip>
          <a:srcRect l="13450" r="15908"/>
          <a:stretch/>
        </p:blipFill>
        <p:spPr>
          <a:xfrm rot="-878370">
            <a:off x="432171" y="193966"/>
            <a:ext cx="1503304" cy="2127042"/>
          </a:xfrm>
          <a:prstGeom prst="rect">
            <a:avLst/>
          </a:prstGeom>
          <a:noFill/>
          <a:ln>
            <a:noFill/>
          </a:ln>
        </p:spPr>
      </p:pic>
      <p:pic>
        <p:nvPicPr>
          <p:cNvPr id="1249" name="Google Shape;1249;p33"/>
          <p:cNvPicPr preferRelativeResize="0"/>
          <p:nvPr/>
        </p:nvPicPr>
        <p:blipFill>
          <a:blip r:embed="rId5">
            <a:alphaModFix/>
          </a:blip>
          <a:stretch>
            <a:fillRect/>
          </a:stretch>
        </p:blipFill>
        <p:spPr>
          <a:xfrm rot="331418">
            <a:off x="7082095" y="3274228"/>
            <a:ext cx="2065973" cy="1897449"/>
          </a:xfrm>
          <a:prstGeom prst="rect">
            <a:avLst/>
          </a:prstGeom>
          <a:noFill/>
          <a:ln>
            <a:noFill/>
          </a:ln>
        </p:spPr>
      </p:pic>
      <p:sp>
        <p:nvSpPr>
          <p:cNvPr id="1250" name="Google Shape;1250;p33"/>
          <p:cNvSpPr txBox="1"/>
          <p:nvPr/>
        </p:nvSpPr>
        <p:spPr>
          <a:xfrm>
            <a:off x="6452550" y="928238"/>
            <a:ext cx="2382900" cy="198486"/>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sz="100" b="1"/>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39" name="TextBox 38"/>
          <p:cNvSpPr txBox="1"/>
          <p:nvPr/>
        </p:nvSpPr>
        <p:spPr>
          <a:xfrm>
            <a:off x="358699" y="667045"/>
            <a:ext cx="1900718"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chemeClr val="tx1"/>
                </a:solidFill>
                <a:effectLst/>
                <a:uLnTx/>
                <a:uFillTx/>
              </a:rPr>
              <a:t>Thực</a:t>
            </a:r>
            <a:r>
              <a:rPr kumimoji="0" lang="en-US" sz="1800" b="1" i="0" u="none" strike="noStrike" kern="0" cap="none" spc="0" normalizeH="0" baseline="0" noProof="0" dirty="0">
                <a:ln>
                  <a:noFill/>
                </a:ln>
                <a:solidFill>
                  <a:schemeClr val="tx1"/>
                </a:solidFill>
                <a:effectLst/>
                <a:uLnTx/>
                <a:uFillTx/>
              </a:rPr>
              <a:t> </a:t>
            </a:r>
            <a:r>
              <a:rPr kumimoji="0" lang="en-US" sz="1800" b="1" i="0" u="none" strike="noStrike" kern="0" cap="none" spc="0" normalizeH="0" baseline="0" noProof="0" err="1">
                <a:ln>
                  <a:noFill/>
                </a:ln>
                <a:solidFill>
                  <a:schemeClr val="tx1"/>
                </a:solidFill>
                <a:effectLst/>
                <a:uLnTx/>
                <a:uFillTx/>
              </a:rPr>
              <a:t>hành</a:t>
            </a:r>
            <a:r>
              <a:rPr kumimoji="0" lang="en-US" sz="1800" b="1" i="0" u="none" strike="noStrike" kern="0" cap="none" spc="0" normalizeH="0" baseline="0" noProof="0">
                <a:ln>
                  <a:noFill/>
                </a:ln>
                <a:solidFill>
                  <a:schemeClr val="tx1"/>
                </a:solidFill>
                <a:effectLst/>
                <a:uLnTx/>
                <a:uFillTx/>
              </a:rPr>
              <a:t> 2:</a:t>
            </a:r>
            <a:endParaRPr kumimoji="0" lang="en-US" sz="1800" b="1" i="0" u="none" strike="noStrike" kern="0" cap="none" spc="0" normalizeH="0" baseline="0" noProof="0" dirty="0">
              <a:ln>
                <a:noFill/>
              </a:ln>
              <a:solidFill>
                <a:schemeClr val="tx1"/>
              </a:solidFill>
              <a:effectLst/>
              <a:uLnTx/>
              <a:uFillTx/>
            </a:endParaRPr>
          </a:p>
        </p:txBody>
      </p:sp>
      <p:cxnSp>
        <p:nvCxnSpPr>
          <p:cNvPr id="8" name="Straight Connector 7"/>
          <p:cNvCxnSpPr/>
          <p:nvPr/>
        </p:nvCxnSpPr>
        <p:spPr>
          <a:xfrm>
            <a:off x="5254173" y="520089"/>
            <a:ext cx="0" cy="4542971"/>
          </a:xfrm>
          <a:prstGeom prst="line">
            <a:avLst/>
          </a:prstGeom>
        </p:spPr>
        <p:style>
          <a:lnRef idx="2">
            <a:schemeClr val="accent4"/>
          </a:lnRef>
          <a:fillRef idx="0">
            <a:schemeClr val="accent4"/>
          </a:fillRef>
          <a:effectRef idx="1">
            <a:schemeClr val="accent4"/>
          </a:effectRef>
          <a:fontRef idx="minor">
            <a:schemeClr val="tx1"/>
          </a:fontRef>
        </p:style>
      </p:cxnSp>
      <p:sp>
        <p:nvSpPr>
          <p:cNvPr id="46" name="TextBox 45"/>
          <p:cNvSpPr txBox="1"/>
          <p:nvPr/>
        </p:nvSpPr>
        <p:spPr>
          <a:xfrm>
            <a:off x="5344784" y="1036377"/>
            <a:ext cx="1502229" cy="369332"/>
          </a:xfrm>
          <a:prstGeom prst="rect">
            <a:avLst/>
          </a:prstGeom>
          <a:noFill/>
        </p:spPr>
        <p:txBody>
          <a:bodyPr wrap="square" rtlCol="0">
            <a:spAutoFit/>
          </a:bodyPr>
          <a:lstStyle/>
          <a:p>
            <a:r>
              <a:rPr lang="en-US" sz="1800" b="1" u="sng"/>
              <a:t>Trả lời:</a:t>
            </a:r>
          </a:p>
        </p:txBody>
      </p:sp>
      <p:sp>
        <p:nvSpPr>
          <p:cNvPr id="47" name="TextBox 46"/>
          <p:cNvSpPr txBox="1"/>
          <p:nvPr/>
        </p:nvSpPr>
        <p:spPr>
          <a:xfrm>
            <a:off x="5313352" y="1538181"/>
            <a:ext cx="5486400" cy="1754326"/>
          </a:xfrm>
          <a:prstGeom prst="rect">
            <a:avLst/>
          </a:prstGeom>
          <a:noFill/>
        </p:spPr>
        <p:txBody>
          <a:bodyPr wrap="square" rtlCol="0">
            <a:spAutoFit/>
          </a:bodyPr>
          <a:lstStyle/>
          <a:p>
            <a:pPr marL="342900" indent="-342900">
              <a:lnSpc>
                <a:spcPct val="200000"/>
              </a:lnSpc>
              <a:buAutoNum type="alphaLcParenR"/>
            </a:pPr>
            <a:r>
              <a:rPr lang="en-US" sz="1800"/>
              <a:t>Là mệnh đề đúng;</a:t>
            </a:r>
          </a:p>
          <a:p>
            <a:pPr marL="342900" indent="-342900">
              <a:lnSpc>
                <a:spcPct val="200000"/>
              </a:lnSpc>
              <a:buAutoNum type="alphaLcParenR"/>
            </a:pPr>
            <a:r>
              <a:rPr lang="en-US" sz="1800"/>
              <a:t>Là mệnh đề sai;</a:t>
            </a:r>
          </a:p>
          <a:p>
            <a:pPr marL="342900" indent="-342900">
              <a:lnSpc>
                <a:spcPct val="200000"/>
              </a:lnSpc>
              <a:buAutoNum type="alphaLcParenR"/>
            </a:pPr>
            <a:r>
              <a:rPr lang="en-US" sz="1800"/>
              <a:t>Là mệnh đề đúng.</a:t>
            </a:r>
          </a:p>
        </p:txBody>
      </p:sp>
      <p:sp>
        <p:nvSpPr>
          <p:cNvPr id="2" name="Rectangle 1"/>
          <p:cNvSpPr/>
          <p:nvPr/>
        </p:nvSpPr>
        <p:spPr>
          <a:xfrm>
            <a:off x="263666" y="1221043"/>
            <a:ext cx="5261428" cy="2308324"/>
          </a:xfrm>
          <a:prstGeom prst="rect">
            <a:avLst/>
          </a:prstGeom>
        </p:spPr>
        <p:txBody>
          <a:bodyPr wrap="square">
            <a:spAutoFit/>
          </a:bodyPr>
          <a:lstStyle/>
          <a:p>
            <a:pPr algn="just">
              <a:lnSpc>
                <a:spcPct val="200000"/>
              </a:lnSpc>
            </a:pPr>
            <a:r>
              <a:rPr lang="en-US" sz="1800" b="1">
                <a:solidFill>
                  <a:srgbClr val="008000"/>
                </a:solidFill>
                <a:latin typeface="+mn-lt"/>
              </a:rPr>
              <a:t> </a:t>
            </a:r>
            <a:r>
              <a:rPr lang="en-US" sz="1800">
                <a:latin typeface="+mn-lt"/>
              </a:rPr>
              <a:t>Xét tính đúng sai của mệnh đề sau:</a:t>
            </a:r>
          </a:p>
          <a:p>
            <a:pPr algn="just">
              <a:lnSpc>
                <a:spcPct val="200000"/>
              </a:lnSpc>
            </a:pPr>
            <a:r>
              <a:rPr lang="en-US" sz="1800">
                <a:latin typeface="+mn-lt"/>
              </a:rPr>
              <a:t>a)  Vịnh Hạ Long là di sản thiên nhiên thế giới;</a:t>
            </a:r>
          </a:p>
          <a:p>
            <a:pPr algn="just">
              <a:lnSpc>
                <a:spcPct val="200000"/>
              </a:lnSpc>
            </a:pPr>
            <a:r>
              <a:rPr lang="en-US" sz="1800">
                <a:latin typeface="+mn-lt"/>
              </a:rPr>
              <a:t>b) </a:t>
            </a:r>
          </a:p>
          <a:p>
            <a:pPr algn="just">
              <a:lnSpc>
                <a:spcPct val="200000"/>
              </a:lnSpc>
            </a:pPr>
            <a:r>
              <a:rPr lang="en-US" sz="1800">
                <a:latin typeface="+mn-lt"/>
              </a:rPr>
              <a:t>c)</a:t>
            </a:r>
          </a:p>
        </p:txBody>
      </p:sp>
      <mc:AlternateContent xmlns:mc="http://schemas.openxmlformats.org/markup-compatibility/2006" xmlns:a14="http://schemas.microsoft.com/office/drawing/2010/main">
        <mc:Choice Requires="a14">
          <p:sp>
            <p:nvSpPr>
              <p:cNvPr id="3" name="Rectangle 2"/>
              <p:cNvSpPr/>
              <p:nvPr/>
            </p:nvSpPr>
            <p:spPr>
              <a:xfrm>
                <a:off x="575238" y="2485783"/>
                <a:ext cx="1684179"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a:latin typeface="Cambria Math" panose="02040503050406030204" pitchFamily="18" charset="0"/>
                                    </a:rPr>
                                    <m:t>−5</m:t>
                                  </m:r>
                                </m:e>
                              </m:d>
                            </m:e>
                            <m:sup>
                              <m:r>
                                <a:rPr lang="en-US" sz="1800">
                                  <a:latin typeface="Cambria Math" panose="02040503050406030204" pitchFamily="18" charset="0"/>
                                </a:rPr>
                                <m:t>2</m:t>
                              </m:r>
                            </m:sup>
                          </m:sSup>
                        </m:e>
                      </m:rad>
                      <m:r>
                        <a:rPr lang="en-US" sz="1800">
                          <a:latin typeface="Cambria Math" panose="02040503050406030204" pitchFamily="18" charset="0"/>
                        </a:rPr>
                        <m:t>=−5;</m:t>
                      </m:r>
                    </m:oMath>
                  </m:oMathPara>
                </a14:m>
                <a:endParaRPr lang="en-US" sz="1800"/>
              </a:p>
            </p:txBody>
          </p:sp>
        </mc:Choice>
        <mc:Fallback xmlns="">
          <p:sp>
            <p:nvSpPr>
              <p:cNvPr id="3" name="Rectangle 2"/>
              <p:cNvSpPr>
                <a:spLocks noRot="1" noChangeAspect="1" noMove="1" noResize="1" noEditPoints="1" noAdjustHandles="1" noChangeArrowheads="1" noChangeShapeType="1" noTextEdit="1"/>
              </p:cNvSpPr>
              <p:nvPr/>
            </p:nvSpPr>
            <p:spPr>
              <a:xfrm>
                <a:off x="575238" y="2485783"/>
                <a:ext cx="1684179" cy="42774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75238" y="3076424"/>
                <a:ext cx="2042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a:latin typeface="Cambria Math" panose="02040503050406030204" pitchFamily="18" charset="0"/>
                            </a:rPr>
                            <m:t>5</m:t>
                          </m:r>
                        </m:e>
                        <m:sup>
                          <m:r>
                            <a:rPr lang="en-US" sz="1800">
                              <a:latin typeface="Cambria Math" panose="02040503050406030204" pitchFamily="18" charset="0"/>
                            </a:rPr>
                            <m:t>2</m:t>
                          </m:r>
                        </m:sup>
                      </m:sSup>
                      <m:r>
                        <a:rPr lang="en-US" sz="1800">
                          <a:latin typeface="Cambria Math" panose="02040503050406030204" pitchFamily="18" charset="0"/>
                        </a:rPr>
                        <m:t> +</m:t>
                      </m:r>
                      <m:r>
                        <m:rPr>
                          <m:nor/>
                        </m:rP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a:latin typeface="Cambria Math" panose="02040503050406030204" pitchFamily="18" charset="0"/>
                            </a:rPr>
                            <m:t>12</m:t>
                          </m:r>
                        </m:e>
                        <m:sup>
                          <m:r>
                            <a:rPr lang="en-US" sz="1800">
                              <a:latin typeface="Cambria Math" panose="02040503050406030204" pitchFamily="18" charset="0"/>
                            </a:rPr>
                            <m:t>2</m:t>
                          </m:r>
                        </m:sup>
                      </m:sSup>
                      <m:r>
                        <a:rPr lang="en-US" sz="1800">
                          <a:latin typeface="Cambria Math" panose="02040503050406030204" pitchFamily="18" charset="0"/>
                        </a:rPr>
                        <m:t> =</m:t>
                      </m:r>
                      <m:r>
                        <m:rPr>
                          <m:nor/>
                        </m:rP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a:latin typeface="Cambria Math" panose="02040503050406030204" pitchFamily="18" charset="0"/>
                            </a:rPr>
                            <m:t>13</m:t>
                          </m:r>
                        </m:e>
                        <m:sup>
                          <m:r>
                            <a:rPr lang="en-US" sz="1800">
                              <a:latin typeface="Cambria Math" panose="02040503050406030204" pitchFamily="18" charset="0"/>
                            </a:rPr>
                            <m:t>2</m:t>
                          </m:r>
                        </m:sup>
                      </m:sSup>
                      <m:r>
                        <a:rPr lang="en-US" sz="1800">
                          <a:latin typeface="Cambria Math" panose="02040503050406030204" pitchFamily="18" charset="0"/>
                        </a:rPr>
                        <m:t>.</m:t>
                      </m:r>
                    </m:oMath>
                  </m:oMathPara>
                </a14:m>
                <a:endParaRPr lang="en-US" sz="1800"/>
              </a:p>
            </p:txBody>
          </p:sp>
        </mc:Choice>
        <mc:Fallback xmlns="">
          <p:sp>
            <p:nvSpPr>
              <p:cNvPr id="4" name="Rectangle 3"/>
              <p:cNvSpPr>
                <a:spLocks noRot="1" noChangeAspect="1" noMove="1" noResize="1" noEditPoints="1" noAdjustHandles="1" noChangeArrowheads="1" noChangeShapeType="1" noTextEdit="1"/>
              </p:cNvSpPr>
              <p:nvPr/>
            </p:nvSpPr>
            <p:spPr>
              <a:xfrm>
                <a:off x="575238" y="3076424"/>
                <a:ext cx="2042354" cy="369332"/>
              </a:xfrm>
              <a:prstGeom prst="rect">
                <a:avLst/>
              </a:prstGeom>
              <a:blipFill rotWithShape="0">
                <a:blip r:embed="rId4"/>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2947691" y="3274900"/>
            <a:ext cx="2035562" cy="1526671"/>
          </a:xfrm>
          <a:prstGeom prst="rect">
            <a:avLst/>
          </a:prstGeom>
        </p:spPr>
      </p:pic>
    </p:spTree>
    <p:extLst>
      <p:ext uri="{BB962C8B-B14F-4D97-AF65-F5344CB8AC3E}">
        <p14:creationId xmlns:p14="http://schemas.microsoft.com/office/powerpoint/2010/main" val="338586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Effect transition="in" filter="fade">
                                      <p:cBhvr>
                                        <p:cTn id="30" dur="500"/>
                                        <p:tgtEl>
                                          <p:spTgt spid="4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
                                            <p:txEl>
                                              <p:pRg st="1" end="1"/>
                                            </p:txEl>
                                          </p:spTgt>
                                        </p:tgtEl>
                                        <p:attrNameLst>
                                          <p:attrName>style.visibility</p:attrName>
                                        </p:attrNameLst>
                                      </p:cBhvr>
                                      <p:to>
                                        <p:strVal val="visible"/>
                                      </p:to>
                                    </p:set>
                                    <p:animEffect transition="in" filter="fade">
                                      <p:cBhvr>
                                        <p:cTn id="35" dur="500"/>
                                        <p:tgtEl>
                                          <p:spTgt spid="4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7">
                                            <p:txEl>
                                              <p:pRg st="2" end="2"/>
                                            </p:txEl>
                                          </p:spTgt>
                                        </p:tgtEl>
                                        <p:attrNameLst>
                                          <p:attrName>style.visibility</p:attrName>
                                        </p:attrNameLst>
                                      </p:cBhvr>
                                      <p:to>
                                        <p:strVal val="visible"/>
                                      </p:to>
                                    </p:set>
                                    <p:animEffect transition="in" filter="fade">
                                      <p:cBhvr>
                                        <p:cTn id="40"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6" grpId="0"/>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20" name="Oval 19"/>
          <p:cNvSpPr/>
          <p:nvPr/>
        </p:nvSpPr>
        <p:spPr>
          <a:xfrm>
            <a:off x="981122" y="1635121"/>
            <a:ext cx="1668780" cy="4302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ounded Rectangle 13"/>
          <p:cNvSpPr/>
          <p:nvPr/>
        </p:nvSpPr>
        <p:spPr>
          <a:xfrm>
            <a:off x="237793" y="4053840"/>
            <a:ext cx="1223539" cy="8991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p:cNvGrpSpPr/>
          <p:nvPr/>
        </p:nvGrpSpPr>
        <p:grpSpPr>
          <a:xfrm>
            <a:off x="205262" y="609781"/>
            <a:ext cx="4707824" cy="496281"/>
            <a:chOff x="168976" y="167095"/>
            <a:chExt cx="4707824" cy="496281"/>
          </a:xfrm>
        </p:grpSpPr>
        <p:grpSp>
          <p:nvGrpSpPr>
            <p:cNvPr id="6" name="Google Shape;939;p37"/>
            <p:cNvGrpSpPr/>
            <p:nvPr/>
          </p:nvGrpSpPr>
          <p:grpSpPr>
            <a:xfrm>
              <a:off x="304680" y="216019"/>
              <a:ext cx="479900" cy="412741"/>
              <a:chOff x="5395463" y="832475"/>
              <a:chExt cx="751675" cy="744325"/>
            </a:xfrm>
          </p:grpSpPr>
          <p:sp>
            <p:nvSpPr>
              <p:cNvPr id="9"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p:cNvSpPr/>
            <p:nvPr/>
          </p:nvSpPr>
          <p:spPr>
            <a:xfrm>
              <a:off x="813277" y="167095"/>
              <a:ext cx="4063523" cy="461665"/>
            </a:xfrm>
            <a:prstGeom prst="rect">
              <a:avLst/>
            </a:prstGeom>
          </p:spPr>
          <p:txBody>
            <a:bodyPr wrap="square">
              <a:spAutoFit/>
            </a:bodyPr>
            <a:lstStyle/>
            <a:p>
              <a:r>
                <a:rPr lang="en-US" sz="2400" b="1">
                  <a:solidFill>
                    <a:schemeClr val="accent3"/>
                  </a:solidFill>
                </a:rPr>
                <a:t>MỆNH ĐỀ CHỨA BIẾN</a:t>
              </a:r>
              <a:endParaRPr lang="en-US" sz="2400" b="1" dirty="0">
                <a:solidFill>
                  <a:schemeClr val="accent3"/>
                </a:solidFill>
              </a:endParaRPr>
            </a:p>
          </p:txBody>
        </p:sp>
        <p:sp>
          <p:nvSpPr>
            <p:cNvPr id="8" name="TextBox 7"/>
            <p:cNvSpPr txBox="1"/>
            <p:nvPr/>
          </p:nvSpPr>
          <p:spPr>
            <a:xfrm>
              <a:off x="168976" y="201711"/>
              <a:ext cx="720662" cy="461665"/>
            </a:xfrm>
            <a:prstGeom prst="rect">
              <a:avLst/>
            </a:prstGeom>
            <a:noFill/>
          </p:spPr>
          <p:txBody>
            <a:bodyPr wrap="square" rtlCol="0">
              <a:spAutoFit/>
            </a:bodyPr>
            <a:lstStyle/>
            <a:p>
              <a:pPr algn="ctr"/>
              <a:r>
                <a:rPr lang="en-US" sz="2400" b="1"/>
                <a:t>2</a:t>
              </a:r>
              <a:endParaRPr lang="en-US" sz="2400" b="1" dirty="0"/>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54" y="1255830"/>
            <a:ext cx="338423" cy="338423"/>
          </a:xfrm>
          <a:prstGeom prst="rect">
            <a:avLst/>
          </a:prstGeom>
        </p:spPr>
      </p:pic>
      <p:sp>
        <p:nvSpPr>
          <p:cNvPr id="12" name="TextBox 11"/>
          <p:cNvSpPr txBox="1"/>
          <p:nvPr/>
        </p:nvSpPr>
        <p:spPr>
          <a:xfrm>
            <a:off x="455106" y="1209421"/>
            <a:ext cx="1227637" cy="646331"/>
          </a:xfrm>
          <a:prstGeom prst="rect">
            <a:avLst/>
          </a:prstGeom>
          <a:noFill/>
        </p:spPr>
        <p:txBody>
          <a:bodyPr wrap="square" rtlCol="0">
            <a:spAutoFit/>
          </a:bodyPr>
          <a:lstStyle/>
          <a:p>
            <a:r>
              <a:rPr lang="nl-NL" sz="1800" b="1"/>
              <a:t>HĐKP 2:</a:t>
            </a:r>
            <a:endParaRPr lang="en-US" sz="1800"/>
          </a:p>
          <a:p>
            <a:endParaRPr lang="en-US" sz="1800"/>
          </a:p>
        </p:txBody>
      </p:sp>
      <p:sp>
        <p:nvSpPr>
          <p:cNvPr id="13" name="Rectangle 2"/>
          <p:cNvSpPr>
            <a:spLocks noChangeArrowheads="1"/>
          </p:cNvSpPr>
          <p:nvPr/>
        </p:nvSpPr>
        <p:spPr bwMode="auto">
          <a:xfrm>
            <a:off x="201217" y="1508657"/>
            <a:ext cx="41686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a:ln>
                  <a:noFill/>
                </a:ln>
                <a:effectLst/>
                <a:latin typeface="+mn-lt"/>
              </a:rPr>
              <a:t>Xét câu “n chia hết cho 5” (n là số tự nhiên).</a:t>
            </a:r>
          </a:p>
          <a:p>
            <a:pPr marR="0" lvl="0" defTabSz="914400" rtl="0" eaLnBrk="0" fontAlgn="base" latinLnBrk="0" hangingPunct="0">
              <a:lnSpc>
                <a:spcPct val="200000"/>
              </a:lnSpc>
              <a:spcBef>
                <a:spcPct val="0"/>
              </a:spcBef>
              <a:spcAft>
                <a:spcPct val="0"/>
              </a:spcAft>
              <a:buClrTx/>
              <a:buSzTx/>
              <a:tabLst/>
            </a:pPr>
            <a:r>
              <a:rPr lang="en-US" altLang="en-US" sz="1600">
                <a:latin typeface="+mn-lt"/>
              </a:rPr>
              <a:t>a) </a:t>
            </a:r>
            <a:r>
              <a:rPr kumimoji="0" lang="en-US" altLang="en-US" sz="1600" b="0" i="0" u="none" strike="noStrike" cap="none" normalizeH="0" baseline="0">
                <a:ln>
                  <a:noFill/>
                </a:ln>
                <a:effectLst/>
                <a:latin typeface="+mn-lt"/>
              </a:rPr>
              <a:t>Có thể khẳng định câu trên là đúng hay sai không?</a:t>
            </a:r>
          </a:p>
          <a:p>
            <a:pPr marL="0" marR="0" lvl="0" indent="0"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a:ln>
                  <a:noFill/>
                </a:ln>
                <a:effectLst/>
                <a:latin typeface="+mn-lt"/>
              </a:rPr>
              <a:t>b) Tìm hai giá trị của n sao cho câu trên là khẳng định đúng,hai giá trị của n sao cho câu trên là khẳng định sai.</a:t>
            </a:r>
          </a:p>
          <a:p>
            <a:pPr marL="0" marR="0" lvl="0" indent="0" defTabSz="914400" rtl="0" eaLnBrk="0" fontAlgn="base" latinLnBrk="0" hangingPunct="0">
              <a:lnSpc>
                <a:spcPct val="200000"/>
              </a:lnSpc>
              <a:spcBef>
                <a:spcPct val="0"/>
              </a:spcBef>
              <a:spcAft>
                <a:spcPct val="0"/>
              </a:spcAft>
              <a:buClrTx/>
              <a:buSzTx/>
              <a:buFontTx/>
              <a:buNone/>
              <a:tabLst/>
            </a:pPr>
            <a:br>
              <a:rPr kumimoji="0" lang="en-US" altLang="en-US" sz="1600" b="0" i="0" u="none" strike="noStrike" cap="none" normalizeH="0" baseline="0">
                <a:ln>
                  <a:noFill/>
                </a:ln>
                <a:effectLst/>
                <a:latin typeface="+mn-lt"/>
              </a:rPr>
            </a:br>
            <a:endParaRPr kumimoji="0" lang="en-US" altLang="en-US" sz="1600" b="0" i="0" u="none" strike="noStrike" cap="none" normalizeH="0" baseline="0">
              <a:ln>
                <a:noFill/>
              </a:ln>
              <a:effectLst/>
              <a:latin typeface="+mn-lt"/>
            </a:endParaRPr>
          </a:p>
        </p:txBody>
      </p:sp>
      <p:cxnSp>
        <p:nvCxnSpPr>
          <p:cNvPr id="16" name="Straight Connector 15"/>
          <p:cNvCxnSpPr/>
          <p:nvPr/>
        </p:nvCxnSpPr>
        <p:spPr>
          <a:xfrm>
            <a:off x="4377281" y="522971"/>
            <a:ext cx="18868" cy="4480797"/>
          </a:xfrm>
          <a:prstGeom prst="line">
            <a:avLst/>
          </a:prstGeom>
          <a:ln w="12700"/>
        </p:spPr>
        <p:style>
          <a:lnRef idx="2">
            <a:schemeClr val="accent4"/>
          </a:lnRef>
          <a:fillRef idx="0">
            <a:schemeClr val="accent4"/>
          </a:fillRef>
          <a:effectRef idx="1">
            <a:schemeClr val="accent4"/>
          </a:effectRef>
          <a:fontRef idx="minor">
            <a:schemeClr val="tx1"/>
          </a:fontRef>
        </p:style>
      </p:cxnSp>
      <p:sp>
        <p:nvSpPr>
          <p:cNvPr id="18" name="Rectangle 17"/>
          <p:cNvSpPr/>
          <p:nvPr/>
        </p:nvSpPr>
        <p:spPr>
          <a:xfrm>
            <a:off x="4403595" y="715443"/>
            <a:ext cx="4572000" cy="3046988"/>
          </a:xfrm>
          <a:prstGeom prst="rect">
            <a:avLst/>
          </a:prstGeom>
        </p:spPr>
        <p:txBody>
          <a:bodyPr>
            <a:spAutoFit/>
          </a:bodyPr>
          <a:lstStyle/>
          <a:p>
            <a:pPr>
              <a:lnSpc>
                <a:spcPct val="200000"/>
              </a:lnSpc>
            </a:pPr>
            <a:r>
              <a:rPr lang="en-US" sz="1600">
                <a:latin typeface="+mn-lt"/>
                <a:ea typeface="Calibri" panose="020F0502020204030204" pitchFamily="34" charset="0"/>
                <a:cs typeface="Times New Roman" panose="02020603050405020304" pitchFamily="18" charset="0"/>
              </a:rPr>
              <a:t>a) Không thể, vì câu này khi đúng khi sai, tùy theo giá trị của n.</a:t>
            </a:r>
          </a:p>
          <a:p>
            <a:pPr>
              <a:lnSpc>
                <a:spcPct val="200000"/>
              </a:lnSpc>
            </a:pPr>
            <a:r>
              <a:rPr lang="en-US" sz="1600">
                <a:latin typeface="+mn-lt"/>
                <a:ea typeface="Calibri" panose="020F0502020204030204" pitchFamily="34" charset="0"/>
                <a:cs typeface="Times New Roman" panose="02020603050405020304" pitchFamily="18" charset="0"/>
              </a:rPr>
              <a:t>b)</a:t>
            </a:r>
            <a:r>
              <a:rPr lang="vi-VN" sz="1600">
                <a:latin typeface="+mn-lt"/>
              </a:rPr>
              <a:t> Với n = 125 ta được câu “125 chia hết cho 5” là một khẳng định đúng.</a:t>
            </a:r>
          </a:p>
          <a:p>
            <a:pPr>
              <a:lnSpc>
                <a:spcPct val="200000"/>
              </a:lnSpc>
            </a:pPr>
            <a:r>
              <a:rPr lang="vi-VN" sz="1600">
                <a:latin typeface="+mn-lt"/>
              </a:rPr>
              <a:t>Với n = 81 ta được câu “81 chia hết cho 5” là một khẳng định sai.</a:t>
            </a:r>
            <a:endParaRPr lang="en-US" sz="1600">
              <a:latin typeface="+mn-lt"/>
            </a:endParaRPr>
          </a:p>
        </p:txBody>
      </p:sp>
      <p:sp>
        <p:nvSpPr>
          <p:cNvPr id="23" name="Rounded Rectangular Callout 22"/>
          <p:cNvSpPr/>
          <p:nvPr/>
        </p:nvSpPr>
        <p:spPr>
          <a:xfrm flipH="1">
            <a:off x="2161645" y="1159393"/>
            <a:ext cx="2079337" cy="452868"/>
          </a:xfrm>
          <a:prstGeom prst="wedgeRoundRectCallout">
            <a:avLst>
              <a:gd name="adj1" fmla="val 63005"/>
              <a:gd name="adj2" fmla="val 42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t>Mệnh đề chứa biến</a:t>
            </a:r>
            <a:endParaRPr lang="en-US" sz="1600" dirty="0"/>
          </a:p>
        </p:txBody>
      </p:sp>
      <p:sp>
        <p:nvSpPr>
          <p:cNvPr id="21" name="Right Arrow 20"/>
          <p:cNvSpPr/>
          <p:nvPr/>
        </p:nvSpPr>
        <p:spPr>
          <a:xfrm>
            <a:off x="4577510" y="4080803"/>
            <a:ext cx="335576" cy="28194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25" name="Group 24"/>
          <p:cNvGrpSpPr/>
          <p:nvPr/>
        </p:nvGrpSpPr>
        <p:grpSpPr>
          <a:xfrm>
            <a:off x="5013960" y="3665280"/>
            <a:ext cx="3878580" cy="1569660"/>
            <a:chOff x="5067300" y="3573840"/>
            <a:chExt cx="3878580" cy="1569660"/>
          </a:xfrm>
        </p:grpSpPr>
        <p:sp>
          <p:nvSpPr>
            <p:cNvPr id="22" name="Rounded Rectangle 21"/>
            <p:cNvSpPr/>
            <p:nvPr/>
          </p:nvSpPr>
          <p:spPr>
            <a:xfrm>
              <a:off x="5067300" y="3665807"/>
              <a:ext cx="3878580" cy="1119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tx1"/>
                </a:solidFill>
              </a:endParaRPr>
            </a:p>
          </p:txBody>
        </p:sp>
        <p:sp>
          <p:nvSpPr>
            <p:cNvPr id="24" name="TextBox 23"/>
            <p:cNvSpPr txBox="1"/>
            <p:nvPr/>
          </p:nvSpPr>
          <p:spPr>
            <a:xfrm>
              <a:off x="5120640" y="3573840"/>
              <a:ext cx="3825240" cy="1569660"/>
            </a:xfrm>
            <a:prstGeom prst="rect">
              <a:avLst/>
            </a:prstGeom>
            <a:noFill/>
          </p:spPr>
          <p:txBody>
            <a:bodyPr wrap="square" rtlCol="0">
              <a:spAutoFit/>
            </a:bodyPr>
            <a:lstStyle/>
            <a:p>
              <a:pPr marL="285750" indent="-285750">
                <a:lnSpc>
                  <a:spcPct val="150000"/>
                </a:lnSpc>
                <a:buFontTx/>
                <a:buChar char="-"/>
              </a:pPr>
              <a:r>
                <a:rPr lang="en-US" sz="1600" i="1">
                  <a:solidFill>
                    <a:schemeClr val="tx1"/>
                  </a:solidFill>
                </a:rPr>
                <a:t>Mệnh đề chứa biến kí hiệu </a:t>
              </a:r>
              <a:r>
                <a:rPr lang="en-US" sz="1600" b="1" i="1">
                  <a:solidFill>
                    <a:schemeClr val="tx1"/>
                  </a:solidFill>
                </a:rPr>
                <a:t>P(n)</a:t>
              </a:r>
            </a:p>
            <a:p>
              <a:pPr marL="285750" indent="-285750">
                <a:lnSpc>
                  <a:spcPct val="150000"/>
                </a:lnSpc>
                <a:buFontTx/>
                <a:buChar char="-"/>
              </a:pPr>
              <a:r>
                <a:rPr lang="en-US" sz="1600" i="1">
                  <a:solidFill>
                    <a:schemeClr val="tx1"/>
                  </a:solidFill>
                </a:rPr>
                <a:t>Một mệnh đề chứa biến có thể chứa một biến hoặc nhiều biến.</a:t>
              </a:r>
              <a:endParaRPr lang="en-US" sz="1600">
                <a:solidFill>
                  <a:schemeClr val="tx1"/>
                </a:solidFill>
              </a:endParaRPr>
            </a:p>
            <a:p>
              <a:pPr>
                <a:lnSpc>
                  <a:spcPct val="150000"/>
                </a:lnSpc>
              </a:pPr>
              <a:endParaRPr lang="en-US" sz="1600"/>
            </a:p>
          </p:txBody>
        </p:sp>
      </p:grpSp>
      <p:sp>
        <p:nvSpPr>
          <p:cNvPr id="26" name="TextBox 25"/>
          <p:cNvSpPr txBox="1"/>
          <p:nvPr/>
        </p:nvSpPr>
        <p:spPr>
          <a:xfrm>
            <a:off x="4497547" y="474039"/>
            <a:ext cx="1502229" cy="338554"/>
          </a:xfrm>
          <a:prstGeom prst="rect">
            <a:avLst/>
          </a:prstGeom>
          <a:noFill/>
        </p:spPr>
        <p:txBody>
          <a:bodyPr wrap="square" rtlCol="0">
            <a:spAutoFit/>
          </a:bodyPr>
          <a:lstStyle/>
          <a:p>
            <a:r>
              <a:rPr lang="en-US" sz="1600" b="1" u="sng"/>
              <a:t>Trả lời: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xEl>
                                              <p:pRg st="1" end="1"/>
                                            </p:txEl>
                                          </p:spTgt>
                                        </p:tgtEl>
                                        <p:attrNameLst>
                                          <p:attrName>style.visibility</p:attrName>
                                        </p:attrNameLst>
                                      </p:cBhvr>
                                      <p:to>
                                        <p:strVal val="visible"/>
                                      </p:to>
                                    </p:set>
                                    <p:animEffect transition="in" filter="fade">
                                      <p:cBhvr>
                                        <p:cTn id="36" dur="500"/>
                                        <p:tgtEl>
                                          <p:spTgt spid="1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2" end="2"/>
                                            </p:txEl>
                                          </p:spTgt>
                                        </p:tgtEl>
                                        <p:attrNameLst>
                                          <p:attrName>style.visibility</p:attrName>
                                        </p:attrNameLst>
                                      </p:cBhvr>
                                      <p:to>
                                        <p:strVal val="visible"/>
                                      </p:to>
                                    </p:set>
                                    <p:animEffect transition="in" filter="fade">
                                      <p:cBhvr>
                                        <p:cTn id="41" dur="500"/>
                                        <p:tgtEl>
                                          <p:spTgt spid="18">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3" grpId="0"/>
      <p:bldP spid="23" grpId="0" animBg="1"/>
      <p:bldP spid="21"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30" name="Rectangle 29"/>
          <p:cNvSpPr/>
          <p:nvPr/>
        </p:nvSpPr>
        <p:spPr>
          <a:xfrm>
            <a:off x="7490451" y="1095654"/>
            <a:ext cx="395398" cy="242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ounded Rectangle 25"/>
          <p:cNvSpPr/>
          <p:nvPr/>
        </p:nvSpPr>
        <p:spPr>
          <a:xfrm>
            <a:off x="892629" y="3737429"/>
            <a:ext cx="319314" cy="2046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91919"/>
              </a:solidFill>
            </a:endParaRPr>
          </a:p>
        </p:txBody>
      </p:sp>
      <p:sp>
        <p:nvSpPr>
          <p:cNvPr id="7" name="Rectangle 6"/>
          <p:cNvSpPr/>
          <p:nvPr/>
        </p:nvSpPr>
        <p:spPr>
          <a:xfrm>
            <a:off x="333830" y="789711"/>
            <a:ext cx="6807200" cy="338554"/>
          </a:xfrm>
          <a:prstGeom prst="rect">
            <a:avLst/>
          </a:prstGeom>
        </p:spPr>
        <p:txBody>
          <a:bodyPr wrap="square">
            <a:spAutoFit/>
          </a:bodyPr>
          <a:lstStyle/>
          <a:p>
            <a:pPr>
              <a:buClrTx/>
            </a:pPr>
            <a:r>
              <a:rPr lang="vi-VN" sz="1600" b="1" kern="1200">
                <a:solidFill>
                  <a:srgbClr val="191919"/>
                </a:solidFill>
                <a:latin typeface="Arial" panose="020B0604020202020204" pitchFamily="34" charset="0"/>
                <a:ea typeface="+mn-ea"/>
                <a:cs typeface="Arial" panose="020B0604020202020204" pitchFamily="34" charset="0"/>
              </a:rPr>
              <a:t>Ví dụ </a:t>
            </a:r>
            <a:r>
              <a:rPr lang="en-US" sz="1600" b="1" kern="1200">
                <a:solidFill>
                  <a:srgbClr val="191919"/>
                </a:solidFill>
                <a:latin typeface="Arial" panose="020B0604020202020204" pitchFamily="34" charset="0"/>
                <a:ea typeface="+mn-ea"/>
                <a:cs typeface="Arial" panose="020B0604020202020204" pitchFamily="34" charset="0"/>
              </a:rPr>
              <a:t>2: Cho các mệnh đề chứa biến</a:t>
            </a:r>
            <a:endParaRPr lang="vi-VN" sz="1600" kern="1200">
              <a:solidFill>
                <a:srgbClr val="191919"/>
              </a:solidFill>
              <a:latin typeface="Arial" panose="020B0604020202020204" pitchFamily="34" charset="0"/>
              <a:ea typeface="+mn-ea"/>
              <a:cs typeface="Arial" panose="020B0604020202020204" pitchFamily="34" charset="0"/>
            </a:endParaRPr>
          </a:p>
        </p:txBody>
      </p:sp>
      <p:sp>
        <p:nvSpPr>
          <p:cNvPr id="9" name="TextBox 8"/>
          <p:cNvSpPr txBox="1"/>
          <p:nvPr/>
        </p:nvSpPr>
        <p:spPr>
          <a:xfrm>
            <a:off x="4544561" y="789711"/>
            <a:ext cx="1502229" cy="338554"/>
          </a:xfrm>
          <a:prstGeom prst="rect">
            <a:avLst/>
          </a:prstGeom>
          <a:noFill/>
        </p:spPr>
        <p:txBody>
          <a:bodyPr wrap="square" rtlCol="0">
            <a:spAutoFit/>
          </a:bodyPr>
          <a:lstStyle/>
          <a:p>
            <a:r>
              <a:rPr lang="en-US" sz="1600" b="1" u="sng"/>
              <a:t>Trả lời:</a:t>
            </a:r>
          </a:p>
        </p:txBody>
      </p:sp>
      <p:cxnSp>
        <p:nvCxnSpPr>
          <p:cNvPr id="13" name="Straight Connector 12"/>
          <p:cNvCxnSpPr/>
          <p:nvPr/>
        </p:nvCxnSpPr>
        <p:spPr>
          <a:xfrm>
            <a:off x="4544561" y="735922"/>
            <a:ext cx="46496" cy="408282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417290" y="1216931"/>
                <a:ext cx="2018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𝑎</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a:latin typeface="Cambria Math" panose="02040503050406030204" pitchFamily="18" charset="0"/>
                        </a:rPr>
                        <m:t>:"2</m:t>
                      </m:r>
                      <m:r>
                        <a:rPr lang="en-US" sz="1800" i="1">
                          <a:latin typeface="Cambria Math" panose="02040503050406030204" pitchFamily="18" charset="0"/>
                        </a:rPr>
                        <m:t>𝑥</m:t>
                      </m:r>
                      <m:r>
                        <a:rPr lang="en-US" sz="1800">
                          <a:latin typeface="Cambria Math" panose="02040503050406030204" pitchFamily="18" charset="0"/>
                        </a:rPr>
                        <m:t>=1";</m:t>
                      </m:r>
                    </m:oMath>
                  </m:oMathPara>
                </a14:m>
                <a:endParaRPr lang="en-US" sz="1800"/>
              </a:p>
            </p:txBody>
          </p:sp>
        </mc:Choice>
        <mc:Fallback xmlns="">
          <p:sp>
            <p:nvSpPr>
              <p:cNvPr id="4" name="Rectangle 3"/>
              <p:cNvSpPr>
                <a:spLocks noRot="1" noChangeAspect="1" noMove="1" noResize="1" noEditPoints="1" noAdjustHandles="1" noChangeArrowheads="1" noChangeShapeType="1" noTextEdit="1"/>
              </p:cNvSpPr>
              <p:nvPr/>
            </p:nvSpPr>
            <p:spPr>
              <a:xfrm>
                <a:off x="417290" y="1216931"/>
                <a:ext cx="2018951" cy="369332"/>
              </a:xfrm>
              <a:prstGeom prst="rect">
                <a:avLst/>
              </a:prstGeom>
              <a:blipFill rotWithShape="0">
                <a:blip r:embed="rId3"/>
                <a:stretch>
                  <a:fillRect b="-15000"/>
                </a:stretch>
              </a:blipFill>
            </p:spPr>
            <p:txBody>
              <a:bodyPr/>
              <a:lstStyle/>
              <a:p>
                <a:r>
                  <a:rPr lang="en-US">
                    <a:noFill/>
                  </a:rPr>
                  <a:t> </a:t>
                </a:r>
              </a:p>
            </p:txBody>
          </p:sp>
        </mc:Fallback>
      </mc:AlternateContent>
      <p:grpSp>
        <p:nvGrpSpPr>
          <p:cNvPr id="24" name="Group 23"/>
          <p:cNvGrpSpPr/>
          <p:nvPr/>
        </p:nvGrpSpPr>
        <p:grpSpPr>
          <a:xfrm>
            <a:off x="414565" y="1712787"/>
            <a:ext cx="3783924" cy="695384"/>
            <a:chOff x="545191" y="1691016"/>
            <a:chExt cx="3783924" cy="695384"/>
          </a:xfrm>
        </p:grpSpPr>
        <mc:AlternateContent xmlns:mc="http://schemas.openxmlformats.org/markup-compatibility/2006" xmlns:a14="http://schemas.microsoft.com/office/drawing/2010/main">
          <mc:Choice Requires="a14">
            <p:sp>
              <p:nvSpPr>
                <p:cNvPr id="5" name="Rectangle 4"/>
                <p:cNvSpPr/>
                <p:nvPr/>
              </p:nvSpPr>
              <p:spPr>
                <a:xfrm>
                  <a:off x="545191" y="1691016"/>
                  <a:ext cx="26670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𝑏</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𝑅</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a:latin typeface="Cambria Math" panose="02040503050406030204" pitchFamily="18" charset="0"/>
                              </a:rPr>
                              <m:t>,</m:t>
                            </m:r>
                            <m:r>
                              <a:rPr lang="en-US" sz="1800" i="1">
                                <a:latin typeface="Cambria Math" panose="02040503050406030204" pitchFamily="18" charset="0"/>
                              </a:rPr>
                              <m:t>𝑦</m:t>
                            </m:r>
                          </m:e>
                        </m:d>
                        <m:r>
                          <a:rPr lang="en-US" sz="1800">
                            <a:latin typeface="Cambria Math" panose="02040503050406030204" pitchFamily="18" charset="0"/>
                          </a:rPr>
                          <m:t>:</m:t>
                        </m:r>
                        <m:r>
                          <m:rPr>
                            <m:nor/>
                          </m:rPr>
                          <a:rPr lang="en-US" sz="1800" i="1">
                            <a:latin typeface="Cambria Math" panose="02040503050406030204" pitchFamily="18" charset="0"/>
                          </a:rPr>
                          <m:t> </m:t>
                        </m:r>
                        <m:r>
                          <a:rPr lang="en-US" sz="1800">
                            <a:latin typeface="Cambria Math" panose="02040503050406030204" pitchFamily="18" charset="0"/>
                          </a:rPr>
                          <m:t>"2</m:t>
                        </m:r>
                        <m:r>
                          <a:rPr lang="en-US" sz="1800" i="1">
                            <a:latin typeface="Cambria Math" panose="02040503050406030204" pitchFamily="18" charset="0"/>
                          </a:rPr>
                          <m:t>𝑥</m:t>
                        </m:r>
                        <m:r>
                          <a:rPr lang="en-US" sz="1800">
                            <a:latin typeface="Cambria Math" panose="02040503050406030204" pitchFamily="18" charset="0"/>
                          </a:rPr>
                          <m:t>+</m:t>
                        </m:r>
                        <m:r>
                          <a:rPr lang="en-US" sz="1800" i="1">
                            <a:latin typeface="Cambria Math" panose="02040503050406030204" pitchFamily="18" charset="0"/>
                          </a:rPr>
                          <m:t>𝑦</m:t>
                        </m:r>
                        <m:r>
                          <a:rPr lang="en-US" sz="1800">
                            <a:latin typeface="Cambria Math" panose="02040503050406030204" pitchFamily="18" charset="0"/>
                          </a:rPr>
                          <m:t>=3"</m:t>
                        </m:r>
                        <m:r>
                          <m:rPr>
                            <m:nor/>
                          </m:rPr>
                          <a:rPr lang="en-US" sz="1800" i="1">
                            <a:latin typeface="Cambria Math" panose="02040503050406030204" pitchFamily="18" charset="0"/>
                          </a:rPr>
                          <m:t> </m:t>
                        </m:r>
                      </m:oMath>
                    </m:oMathPara>
                  </a14:m>
                  <a:endParaRPr lang="en-US" sz="1800"/>
                </a:p>
              </p:txBody>
            </p:sp>
          </mc:Choice>
          <mc:Fallback xmlns="">
            <p:sp>
              <p:nvSpPr>
                <p:cNvPr id="5" name="Rectangle 4"/>
                <p:cNvSpPr>
                  <a:spLocks noRot="1" noChangeAspect="1" noMove="1" noResize="1" noEditPoints="1" noAdjustHandles="1" noChangeArrowheads="1" noChangeShapeType="1" noTextEdit="1"/>
                </p:cNvSpPr>
                <p:nvPr/>
              </p:nvSpPr>
              <p:spPr>
                <a:xfrm>
                  <a:off x="545191" y="1691016"/>
                  <a:ext cx="2667012" cy="369332"/>
                </a:xfrm>
                <a:prstGeom prst="rect">
                  <a:avLst/>
                </a:prstGeom>
                <a:blipFill rotWithShape="0">
                  <a:blip r:embed="rId4"/>
                  <a:stretch>
                    <a:fillRect b="-13115"/>
                  </a:stretch>
                </a:blipFill>
              </p:spPr>
              <p:txBody>
                <a:bodyPr/>
                <a:lstStyle/>
                <a:p>
                  <a:r>
                    <a:rPr lang="en-US">
                      <a:noFill/>
                    </a:rPr>
                    <a:t> </a:t>
                  </a:r>
                </a:p>
              </p:txBody>
            </p:sp>
          </mc:Fallback>
        </mc:AlternateContent>
        <p:sp>
          <p:nvSpPr>
            <p:cNvPr id="6" name="TextBox 5"/>
            <p:cNvSpPr txBox="1"/>
            <p:nvPr/>
          </p:nvSpPr>
          <p:spPr>
            <a:xfrm>
              <a:off x="807133" y="2047846"/>
              <a:ext cx="3521982" cy="338554"/>
            </a:xfrm>
            <a:prstGeom prst="rect">
              <a:avLst/>
            </a:prstGeom>
            <a:noFill/>
          </p:spPr>
          <p:txBody>
            <a:bodyPr wrap="square" rtlCol="0">
              <a:spAutoFit/>
            </a:bodyPr>
            <a:lstStyle/>
            <a:p>
              <a:r>
                <a:rPr lang="en-US" sz="1600"/>
                <a:t>(</a:t>
              </a:r>
              <a:r>
                <a:rPr lang="vi-VN" sz="1600"/>
                <a:t>mệnh đề này chứa hai biến x và y)</a:t>
              </a:r>
              <a:endParaRPr lang="en-US" sz="1600"/>
            </a:p>
          </p:txBody>
        </p:sp>
      </p:grpSp>
      <p:grpSp>
        <p:nvGrpSpPr>
          <p:cNvPr id="25" name="Group 24"/>
          <p:cNvGrpSpPr/>
          <p:nvPr/>
        </p:nvGrpSpPr>
        <p:grpSpPr>
          <a:xfrm>
            <a:off x="421822" y="2527574"/>
            <a:ext cx="3630427" cy="369332"/>
            <a:chOff x="545191" y="2527574"/>
            <a:chExt cx="3630427" cy="369332"/>
          </a:xfrm>
        </p:grpSpPr>
        <mc:AlternateContent xmlns:mc="http://schemas.openxmlformats.org/markup-compatibility/2006" xmlns:a14="http://schemas.microsoft.com/office/drawing/2010/main">
          <mc:Choice Requires="a14">
            <p:sp>
              <p:nvSpPr>
                <p:cNvPr id="10" name="Rectangle 9"/>
                <p:cNvSpPr/>
                <p:nvPr/>
              </p:nvSpPr>
              <p:spPr>
                <a:xfrm>
                  <a:off x="545191" y="2527574"/>
                  <a:ext cx="18280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𝑐</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𝑛</m:t>
                            </m:r>
                          </m:e>
                        </m:d>
                        <m:r>
                          <a:rPr lang="en-US" sz="1800">
                            <a:latin typeface="Cambria Math" panose="02040503050406030204" pitchFamily="18" charset="0"/>
                          </a:rPr>
                          <m:t>:"2</m:t>
                        </m:r>
                        <m:r>
                          <a:rPr lang="en-US" sz="1800" i="1">
                            <a:latin typeface="Cambria Math" panose="02040503050406030204" pitchFamily="18" charset="0"/>
                          </a:rPr>
                          <m:t>𝑛</m:t>
                        </m:r>
                        <m:r>
                          <a:rPr lang="en-US" sz="1800">
                            <a:latin typeface="Cambria Math" panose="02040503050406030204" pitchFamily="18" charset="0"/>
                          </a:rPr>
                          <m:t>+1</m:t>
                        </m:r>
                      </m:oMath>
                    </m:oMathPara>
                  </a14:m>
                  <a:endParaRPr lang="en-US" sz="1800"/>
                </a:p>
              </p:txBody>
            </p:sp>
          </mc:Choice>
          <mc:Fallback xmlns="">
            <p:sp>
              <p:nvSpPr>
                <p:cNvPr id="10" name="Rectangle 9"/>
                <p:cNvSpPr>
                  <a:spLocks noRot="1" noChangeAspect="1" noMove="1" noResize="1" noEditPoints="1" noAdjustHandles="1" noChangeArrowheads="1" noChangeShapeType="1" noTextEdit="1"/>
                </p:cNvSpPr>
                <p:nvPr/>
              </p:nvSpPr>
              <p:spPr>
                <a:xfrm>
                  <a:off x="545191" y="2527574"/>
                  <a:ext cx="1828065" cy="369332"/>
                </a:xfrm>
                <a:prstGeom prst="rect">
                  <a:avLst/>
                </a:prstGeom>
                <a:blipFill rotWithShape="0">
                  <a:blip r:embed="rId5"/>
                  <a:stretch>
                    <a:fillRect b="-15000"/>
                  </a:stretch>
                </a:blipFill>
              </p:spPr>
              <p:txBody>
                <a:bodyPr/>
                <a:lstStyle/>
                <a:p>
                  <a:r>
                    <a:rPr lang="en-US">
                      <a:noFill/>
                    </a:rPr>
                    <a:t> </a:t>
                  </a:r>
                </a:p>
              </p:txBody>
            </p:sp>
          </mc:Fallback>
        </mc:AlternateContent>
        <p:sp>
          <p:nvSpPr>
            <p:cNvPr id="12" name="TextBox 11"/>
            <p:cNvSpPr txBox="1"/>
            <p:nvPr/>
          </p:nvSpPr>
          <p:spPr>
            <a:xfrm>
              <a:off x="2219759" y="2552182"/>
              <a:ext cx="1955859" cy="338554"/>
            </a:xfrm>
            <a:prstGeom prst="rect">
              <a:avLst/>
            </a:prstGeom>
            <a:noFill/>
          </p:spPr>
          <p:txBody>
            <a:bodyPr wrap="square" rtlCol="0">
              <a:spAutoFit/>
            </a:bodyPr>
            <a:lstStyle/>
            <a:p>
              <a:r>
                <a:rPr lang="vi-VN" sz="1600"/>
                <a:t>(n là số tự nhiên)</a:t>
              </a:r>
              <a:endParaRPr lang="en-US" sz="1600"/>
            </a:p>
          </p:txBody>
        </p:sp>
      </p:grpSp>
      <p:sp>
        <p:nvSpPr>
          <p:cNvPr id="14" name="TextBox 13"/>
          <p:cNvSpPr txBox="1"/>
          <p:nvPr/>
        </p:nvSpPr>
        <p:spPr>
          <a:xfrm>
            <a:off x="455367" y="2994538"/>
            <a:ext cx="4196461" cy="1200329"/>
          </a:xfrm>
          <a:prstGeom prst="rect">
            <a:avLst/>
          </a:prstGeom>
          <a:noFill/>
        </p:spPr>
        <p:txBody>
          <a:bodyPr wrap="square" rtlCol="0">
            <a:spAutoFit/>
          </a:bodyPr>
          <a:lstStyle/>
          <a:p>
            <a:pPr>
              <a:lnSpc>
                <a:spcPct val="150000"/>
              </a:lnSpc>
            </a:pPr>
            <a:r>
              <a:rPr lang="vi-VN" sz="1600"/>
              <a:t>Với mỗi mệnh đề chứa biến trên, tìm những giá trị của biến để đươc một mệnh đề đúng, mệnh đề sai.</a:t>
            </a:r>
            <a:endParaRPr lang="en-US" sz="1600"/>
          </a:p>
        </p:txBody>
      </p:sp>
      <p:grpSp>
        <p:nvGrpSpPr>
          <p:cNvPr id="54" name="Group 53"/>
          <p:cNvGrpSpPr/>
          <p:nvPr/>
        </p:nvGrpSpPr>
        <p:grpSpPr>
          <a:xfrm>
            <a:off x="4751395" y="2111911"/>
            <a:ext cx="3213225" cy="853724"/>
            <a:chOff x="4751395" y="2111911"/>
            <a:chExt cx="3213225" cy="853724"/>
          </a:xfrm>
        </p:grpSpPr>
        <p:sp>
          <p:nvSpPr>
            <p:cNvPr id="32" name="TextBox 31"/>
            <p:cNvSpPr txBox="1"/>
            <p:nvPr/>
          </p:nvSpPr>
          <p:spPr>
            <a:xfrm>
              <a:off x="4751395" y="2135432"/>
              <a:ext cx="2026203" cy="338554"/>
            </a:xfrm>
            <a:prstGeom prst="rect">
              <a:avLst/>
            </a:prstGeom>
            <a:noFill/>
          </p:spPr>
          <p:txBody>
            <a:bodyPr wrap="square" rtlCol="0">
              <a:spAutoFit/>
            </a:bodyPr>
            <a:lstStyle/>
            <a:p>
              <a:r>
                <a:rPr lang="vi-VN" sz="1600"/>
                <a:t>Với              thì</a:t>
              </a:r>
              <a:endParaRPr lang="en-US" sz="1600"/>
            </a:p>
          </p:txBody>
        </p:sp>
        <mc:AlternateContent xmlns:mc="http://schemas.openxmlformats.org/markup-compatibility/2006" xmlns:a14="http://schemas.microsoft.com/office/drawing/2010/main">
          <mc:Choice Requires="a14">
            <p:sp>
              <p:nvSpPr>
                <p:cNvPr id="33" name="Rectangle 32"/>
                <p:cNvSpPr/>
                <p:nvPr/>
              </p:nvSpPr>
              <p:spPr>
                <a:xfrm>
                  <a:off x="5121861" y="2120043"/>
                  <a:ext cx="80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𝑥</m:t>
                        </m:r>
                        <m:r>
                          <a:rPr lang="en-US" sz="1800">
                            <a:latin typeface="Cambria Math" panose="02040503050406030204" pitchFamily="18" charset="0"/>
                          </a:rPr>
                          <m:t>=</m:t>
                        </m:r>
                        <m:r>
                          <a:rPr lang="vi-VN" sz="1800" b="0" i="0" smtClean="0">
                            <a:latin typeface="Cambria Math" panose="02040503050406030204" pitchFamily="18" charset="0"/>
                          </a:rPr>
                          <m:t>1</m:t>
                        </m:r>
                      </m:oMath>
                    </m:oMathPara>
                  </a14:m>
                  <a:endParaRPr lang="en-US" sz="1800"/>
                </a:p>
              </p:txBody>
            </p:sp>
          </mc:Choice>
          <mc:Fallback xmlns="">
            <p:sp>
              <p:nvSpPr>
                <p:cNvPr id="33" name="Rectangle 32"/>
                <p:cNvSpPr>
                  <a:spLocks noRot="1" noChangeAspect="1" noMove="1" noResize="1" noEditPoints="1" noAdjustHandles="1" noChangeArrowheads="1" noChangeShapeType="1" noTextEdit="1"/>
                </p:cNvSpPr>
                <p:nvPr/>
              </p:nvSpPr>
              <p:spPr>
                <a:xfrm>
                  <a:off x="5121861" y="2120043"/>
                  <a:ext cx="80881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180093" y="2111911"/>
                  <a:ext cx="178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𝑃</m:t>
                        </m:r>
                        <m:d>
                          <m:dPr>
                            <m:ctrlPr>
                              <a:rPr lang="en-US" sz="1800" i="1">
                                <a:latin typeface="Cambria Math" panose="02040503050406030204" pitchFamily="18" charset="0"/>
                              </a:rPr>
                            </m:ctrlPr>
                          </m:dPr>
                          <m:e>
                            <m:r>
                              <a:rPr lang="vi-VN" sz="1800" b="0" i="1" smtClean="0">
                                <a:latin typeface="Cambria Math" panose="02040503050406030204" pitchFamily="18" charset="0"/>
                              </a:rPr>
                              <m:t>1</m:t>
                            </m:r>
                          </m:e>
                        </m:d>
                        <m:r>
                          <a:rPr lang="en-US" sz="1800">
                            <a:latin typeface="Cambria Math" panose="02040503050406030204" pitchFamily="18" charset="0"/>
                          </a:rPr>
                          <m:t>:"2.</m:t>
                        </m:r>
                        <m:r>
                          <a:rPr lang="vi-VN" sz="1800" b="0" i="1" smtClean="0">
                            <a:latin typeface="Cambria Math" panose="02040503050406030204" pitchFamily="18" charset="0"/>
                          </a:rPr>
                          <m:t>1</m:t>
                        </m:r>
                        <m:r>
                          <a:rPr lang="en-US" sz="1800" i="1" smtClean="0">
                            <a:latin typeface="Cambria Math" panose="02040503050406030204" pitchFamily="18" charset="0"/>
                          </a:rPr>
                          <m:t> </m:t>
                        </m:r>
                        <m:r>
                          <a:rPr lang="en-US" sz="1800">
                            <a:latin typeface="Cambria Math" panose="02040503050406030204" pitchFamily="18" charset="0"/>
                          </a:rPr>
                          <m:t>=</m:t>
                        </m:r>
                        <m:r>
                          <a:rPr lang="vi-VN" sz="1800" b="0" i="0" smtClean="0">
                            <a:latin typeface="Cambria Math" panose="02040503050406030204" pitchFamily="18" charset="0"/>
                          </a:rPr>
                          <m:t>1</m:t>
                        </m:r>
                        <m:r>
                          <a:rPr lang="en-US" sz="1800">
                            <a:latin typeface="Cambria Math" panose="02040503050406030204" pitchFamily="18" charset="0"/>
                          </a:rPr>
                          <m:t>"</m:t>
                        </m:r>
                      </m:oMath>
                    </m:oMathPara>
                  </a14:m>
                  <a:endParaRPr lang="en-US" sz="1800"/>
                </a:p>
              </p:txBody>
            </p:sp>
          </mc:Choice>
          <mc:Fallback xmlns="">
            <p:sp>
              <p:nvSpPr>
                <p:cNvPr id="34" name="Rectangle 33"/>
                <p:cNvSpPr>
                  <a:spLocks noRot="1" noChangeAspect="1" noMove="1" noResize="1" noEditPoints="1" noAdjustHandles="1" noChangeArrowheads="1" noChangeShapeType="1" noTextEdit="1"/>
                </p:cNvSpPr>
                <p:nvPr/>
              </p:nvSpPr>
              <p:spPr>
                <a:xfrm>
                  <a:off x="6180093" y="2111911"/>
                  <a:ext cx="1784527" cy="369332"/>
                </a:xfrm>
                <a:prstGeom prst="rect">
                  <a:avLst/>
                </a:prstGeom>
                <a:blipFill rotWithShape="0">
                  <a:blip r:embed="rId7"/>
                  <a:stretch>
                    <a:fillRect/>
                  </a:stretch>
                </a:blipFill>
              </p:spPr>
              <p:txBody>
                <a:bodyPr/>
                <a:lstStyle/>
                <a:p>
                  <a:r>
                    <a:rPr lang="en-US">
                      <a:noFill/>
                    </a:rPr>
                    <a:t> </a:t>
                  </a:r>
                </a:p>
              </p:txBody>
            </p:sp>
          </mc:Fallback>
        </mc:AlternateContent>
        <p:sp>
          <p:nvSpPr>
            <p:cNvPr id="35" name="TextBox 34"/>
            <p:cNvSpPr txBox="1"/>
            <p:nvPr/>
          </p:nvSpPr>
          <p:spPr>
            <a:xfrm>
              <a:off x="4760112" y="2627081"/>
              <a:ext cx="2017486" cy="338554"/>
            </a:xfrm>
            <a:prstGeom prst="rect">
              <a:avLst/>
            </a:prstGeom>
            <a:noFill/>
          </p:spPr>
          <p:txBody>
            <a:bodyPr wrap="square" rtlCol="0">
              <a:spAutoFit/>
            </a:bodyPr>
            <a:lstStyle/>
            <a:p>
              <a:r>
                <a:rPr lang="vi-VN" sz="1600"/>
                <a:t>là mệnh đề sai.</a:t>
              </a:r>
              <a:endParaRPr lang="en-US" sz="1600"/>
            </a:p>
          </p:txBody>
        </p:sp>
      </p:grpSp>
      <p:sp>
        <p:nvSpPr>
          <p:cNvPr id="36" name="TextBox 35"/>
          <p:cNvSpPr txBox="1"/>
          <p:nvPr/>
        </p:nvSpPr>
        <p:spPr>
          <a:xfrm>
            <a:off x="4535278" y="1178463"/>
            <a:ext cx="370466" cy="338554"/>
          </a:xfrm>
          <a:prstGeom prst="rect">
            <a:avLst/>
          </a:prstGeom>
          <a:noFill/>
        </p:spPr>
        <p:txBody>
          <a:bodyPr wrap="square" rtlCol="0">
            <a:spAutoFit/>
          </a:bodyPr>
          <a:lstStyle/>
          <a:p>
            <a:r>
              <a:rPr lang="vi-VN" sz="1600"/>
              <a:t>a)</a:t>
            </a:r>
            <a:endParaRPr lang="en-US" sz="1600"/>
          </a:p>
        </p:txBody>
      </p:sp>
      <p:grpSp>
        <p:nvGrpSpPr>
          <p:cNvPr id="52" name="Group 51"/>
          <p:cNvGrpSpPr/>
          <p:nvPr/>
        </p:nvGrpSpPr>
        <p:grpSpPr>
          <a:xfrm>
            <a:off x="4751395" y="994936"/>
            <a:ext cx="3350571" cy="1016868"/>
            <a:chOff x="4751395" y="994936"/>
            <a:chExt cx="3350571" cy="1016868"/>
          </a:xfrm>
        </p:grpSpPr>
        <p:sp>
          <p:nvSpPr>
            <p:cNvPr id="37" name="TextBox 36"/>
            <p:cNvSpPr txBox="1"/>
            <p:nvPr/>
          </p:nvSpPr>
          <p:spPr>
            <a:xfrm>
              <a:off x="4751395" y="1181601"/>
              <a:ext cx="2026203" cy="338554"/>
            </a:xfrm>
            <a:prstGeom prst="rect">
              <a:avLst/>
            </a:prstGeom>
            <a:noFill/>
          </p:spPr>
          <p:txBody>
            <a:bodyPr wrap="square" rtlCol="0">
              <a:spAutoFit/>
            </a:bodyPr>
            <a:lstStyle/>
            <a:p>
              <a:r>
                <a:rPr lang="vi-VN" sz="1600"/>
                <a:t>Với              thì</a:t>
              </a:r>
              <a:endParaRPr lang="en-US" sz="1600"/>
            </a:p>
          </p:txBody>
        </p:sp>
        <mc:AlternateContent xmlns:mc="http://schemas.openxmlformats.org/markup-compatibility/2006" xmlns:a14="http://schemas.microsoft.com/office/drawing/2010/main">
          <mc:Choice Requires="a14">
            <p:sp>
              <p:nvSpPr>
                <p:cNvPr id="38" name="Rectangle 37"/>
                <p:cNvSpPr/>
                <p:nvPr/>
              </p:nvSpPr>
              <p:spPr>
                <a:xfrm>
                  <a:off x="5121861" y="1010651"/>
                  <a:ext cx="808811"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𝑥</m:t>
                        </m:r>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2</m:t>
                            </m:r>
                          </m:den>
                        </m:f>
                      </m:oMath>
                    </m:oMathPara>
                  </a14:m>
                  <a:endParaRPr lang="en-US" sz="1800"/>
                </a:p>
              </p:txBody>
            </p:sp>
          </mc:Choice>
          <mc:Fallback xmlns="">
            <p:sp>
              <p:nvSpPr>
                <p:cNvPr id="38" name="Rectangle 37"/>
                <p:cNvSpPr>
                  <a:spLocks noRot="1" noChangeAspect="1" noMove="1" noResize="1" noEditPoints="1" noAdjustHandles="1" noChangeArrowheads="1" noChangeShapeType="1" noTextEdit="1"/>
                </p:cNvSpPr>
                <p:nvPr/>
              </p:nvSpPr>
              <p:spPr>
                <a:xfrm>
                  <a:off x="5121861" y="1010651"/>
                  <a:ext cx="808811" cy="610936"/>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6180093" y="994936"/>
                  <a:ext cx="192187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2</m:t>
                                </m:r>
                              </m:den>
                            </m:f>
                          </m:e>
                        </m:d>
                        <m:r>
                          <a:rPr lang="en-US" sz="1800">
                            <a:latin typeface="Cambria Math" panose="02040503050406030204" pitchFamily="18" charset="0"/>
                          </a:rPr>
                          <m:t>:"2.</m:t>
                        </m:r>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2</m:t>
                            </m:r>
                          </m:den>
                        </m:f>
                        <m:r>
                          <a:rPr lang="en-US" sz="1800">
                            <a:latin typeface="Cambria Math" panose="02040503050406030204" pitchFamily="18" charset="0"/>
                          </a:rPr>
                          <m:t>=1"</m:t>
                        </m:r>
                      </m:oMath>
                    </m:oMathPara>
                  </a14:m>
                  <a:endParaRPr lang="en-US" sz="1800"/>
                </a:p>
              </p:txBody>
            </p:sp>
          </mc:Choice>
          <mc:Fallback xmlns="">
            <p:sp>
              <p:nvSpPr>
                <p:cNvPr id="39" name="Rectangle 38"/>
                <p:cNvSpPr>
                  <a:spLocks noRot="1" noChangeAspect="1" noMove="1" noResize="1" noEditPoints="1" noAdjustHandles="1" noChangeArrowheads="1" noChangeShapeType="1" noTextEdit="1"/>
                </p:cNvSpPr>
                <p:nvPr/>
              </p:nvSpPr>
              <p:spPr>
                <a:xfrm>
                  <a:off x="6180093" y="994936"/>
                  <a:ext cx="1921873" cy="714683"/>
                </a:xfrm>
                <a:prstGeom prst="rect">
                  <a:avLst/>
                </a:prstGeom>
                <a:blipFill rotWithShape="0">
                  <a:blip r:embed="rId9"/>
                  <a:stretch>
                    <a:fillRect/>
                  </a:stretch>
                </a:blipFill>
              </p:spPr>
              <p:txBody>
                <a:bodyPr/>
                <a:lstStyle/>
                <a:p>
                  <a:r>
                    <a:rPr lang="en-US">
                      <a:noFill/>
                    </a:rPr>
                    <a:t> </a:t>
                  </a:r>
                </a:p>
              </p:txBody>
            </p:sp>
          </mc:Fallback>
        </mc:AlternateContent>
        <p:sp>
          <p:nvSpPr>
            <p:cNvPr id="40" name="TextBox 39"/>
            <p:cNvSpPr txBox="1"/>
            <p:nvPr/>
          </p:nvSpPr>
          <p:spPr>
            <a:xfrm>
              <a:off x="4760112" y="1673250"/>
              <a:ext cx="2017486" cy="338554"/>
            </a:xfrm>
            <a:prstGeom prst="rect">
              <a:avLst/>
            </a:prstGeom>
            <a:noFill/>
          </p:spPr>
          <p:txBody>
            <a:bodyPr wrap="square" rtlCol="0">
              <a:spAutoFit/>
            </a:bodyPr>
            <a:lstStyle/>
            <a:p>
              <a:r>
                <a:rPr lang="vi-VN" sz="1600"/>
                <a:t>là mệnh đề đúng.</a:t>
              </a:r>
              <a:endParaRPr lang="en-US" sz="1600"/>
            </a:p>
          </p:txBody>
        </p:sp>
      </p:grpSp>
      <p:sp>
        <p:nvSpPr>
          <p:cNvPr id="45" name="TextBox 44"/>
          <p:cNvSpPr txBox="1"/>
          <p:nvPr/>
        </p:nvSpPr>
        <p:spPr>
          <a:xfrm>
            <a:off x="4530783" y="3097051"/>
            <a:ext cx="370466" cy="338554"/>
          </a:xfrm>
          <a:prstGeom prst="rect">
            <a:avLst/>
          </a:prstGeom>
          <a:noFill/>
        </p:spPr>
        <p:txBody>
          <a:bodyPr wrap="square" rtlCol="0">
            <a:spAutoFit/>
          </a:bodyPr>
          <a:lstStyle/>
          <a:p>
            <a:r>
              <a:rPr lang="vi-VN" sz="1600"/>
              <a:t>b)</a:t>
            </a:r>
            <a:endParaRPr lang="en-US" sz="1600"/>
          </a:p>
        </p:txBody>
      </p:sp>
      <p:grpSp>
        <p:nvGrpSpPr>
          <p:cNvPr id="55" name="Group 54"/>
          <p:cNvGrpSpPr/>
          <p:nvPr/>
        </p:nvGrpSpPr>
        <p:grpSpPr>
          <a:xfrm>
            <a:off x="4746131" y="3071692"/>
            <a:ext cx="4183315" cy="779756"/>
            <a:chOff x="4746131" y="3071692"/>
            <a:chExt cx="4183315" cy="779756"/>
          </a:xfrm>
        </p:grpSpPr>
        <p:sp>
          <p:nvSpPr>
            <p:cNvPr id="41" name="TextBox 40"/>
            <p:cNvSpPr txBox="1"/>
            <p:nvPr/>
          </p:nvSpPr>
          <p:spPr>
            <a:xfrm>
              <a:off x="4746131" y="3111912"/>
              <a:ext cx="2532784" cy="338554"/>
            </a:xfrm>
            <a:prstGeom prst="rect">
              <a:avLst/>
            </a:prstGeom>
            <a:noFill/>
          </p:spPr>
          <p:txBody>
            <a:bodyPr wrap="square" rtlCol="0">
              <a:spAutoFit/>
            </a:bodyPr>
            <a:lstStyle/>
            <a:p>
              <a:r>
                <a:rPr lang="vi-VN" sz="1600"/>
                <a:t>Với                       thì  </a:t>
              </a:r>
              <a:endParaRPr lang="en-US" sz="1600"/>
            </a:p>
          </p:txBody>
        </p:sp>
        <p:sp>
          <p:nvSpPr>
            <p:cNvPr id="44" name="TextBox 43"/>
            <p:cNvSpPr txBox="1"/>
            <p:nvPr/>
          </p:nvSpPr>
          <p:spPr>
            <a:xfrm>
              <a:off x="4760112" y="3512894"/>
              <a:ext cx="2017486" cy="338554"/>
            </a:xfrm>
            <a:prstGeom prst="rect">
              <a:avLst/>
            </a:prstGeom>
            <a:noFill/>
          </p:spPr>
          <p:txBody>
            <a:bodyPr wrap="square" rtlCol="0">
              <a:spAutoFit/>
            </a:bodyPr>
            <a:lstStyle/>
            <a:p>
              <a:r>
                <a:rPr lang="vi-VN" sz="1600"/>
                <a:t>là mệnh đề đúng.</a:t>
              </a:r>
              <a:endParaRPr lang="en-US" sz="1600"/>
            </a:p>
          </p:txBody>
        </p:sp>
        <mc:AlternateContent xmlns:mc="http://schemas.openxmlformats.org/markup-compatibility/2006" xmlns:a14="http://schemas.microsoft.com/office/drawing/2010/main">
          <mc:Choice Requires="a14">
            <p:sp>
              <p:nvSpPr>
                <p:cNvPr id="46" name="Rectangle 45"/>
                <p:cNvSpPr/>
                <p:nvPr/>
              </p:nvSpPr>
              <p:spPr>
                <a:xfrm>
                  <a:off x="5083641" y="3084110"/>
                  <a:ext cx="1458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𝑥</m:t>
                        </m:r>
                        <m:r>
                          <a:rPr lang="en-US" sz="1800">
                            <a:latin typeface="Cambria Math" panose="02040503050406030204" pitchFamily="18" charset="0"/>
                          </a:rPr>
                          <m:t>=1,</m:t>
                        </m:r>
                        <m:r>
                          <a:rPr lang="en-US" sz="1800" i="1">
                            <a:latin typeface="Cambria Math" panose="02040503050406030204" pitchFamily="18" charset="0"/>
                          </a:rPr>
                          <m:t>𝑦</m:t>
                        </m:r>
                        <m:r>
                          <a:rPr lang="en-US" sz="1800">
                            <a:latin typeface="Cambria Math" panose="02040503050406030204" pitchFamily="18" charset="0"/>
                          </a:rPr>
                          <m:t>=1</m:t>
                        </m:r>
                      </m:oMath>
                    </m:oMathPara>
                  </a14:m>
                  <a:endParaRPr lang="en-US" sz="1800"/>
                </a:p>
              </p:txBody>
            </p:sp>
          </mc:Choice>
          <mc:Fallback xmlns="">
            <p:sp>
              <p:nvSpPr>
                <p:cNvPr id="46" name="Rectangle 45"/>
                <p:cNvSpPr>
                  <a:spLocks noRot="1" noChangeAspect="1" noMove="1" noResize="1" noEditPoints="1" noAdjustHandles="1" noChangeArrowheads="1" noChangeShapeType="1" noTextEdit="1"/>
                </p:cNvSpPr>
                <p:nvPr/>
              </p:nvSpPr>
              <p:spPr>
                <a:xfrm>
                  <a:off x="5083641" y="3084110"/>
                  <a:ext cx="1458797" cy="369332"/>
                </a:xfrm>
                <a:prstGeom prst="rect">
                  <a:avLst/>
                </a:prstGeom>
                <a:blipFill rotWithShape="0">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6610028" y="3071692"/>
                  <a:ext cx="2319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𝑅</m:t>
                        </m:r>
                        <m:d>
                          <m:dPr>
                            <m:ctrlPr>
                              <a:rPr lang="en-US" sz="1800" i="1">
                                <a:latin typeface="Cambria Math" panose="02040503050406030204" pitchFamily="18" charset="0"/>
                              </a:rPr>
                            </m:ctrlPr>
                          </m:dPr>
                          <m:e>
                            <m:r>
                              <a:rPr lang="en-US" sz="1800">
                                <a:latin typeface="Cambria Math" panose="02040503050406030204" pitchFamily="18" charset="0"/>
                              </a:rPr>
                              <m:t>1,1</m:t>
                            </m:r>
                          </m:e>
                        </m:d>
                        <m:r>
                          <a:rPr lang="en-US" sz="1800">
                            <a:latin typeface="Cambria Math" panose="02040503050406030204" pitchFamily="18" charset="0"/>
                          </a:rPr>
                          <m:t>:"2.1+1=3"</m:t>
                        </m:r>
                      </m:oMath>
                    </m:oMathPara>
                  </a14:m>
                  <a:endParaRPr lang="en-US" sz="1800"/>
                </a:p>
              </p:txBody>
            </p:sp>
          </mc:Choice>
          <mc:Fallback xmlns="">
            <p:sp>
              <p:nvSpPr>
                <p:cNvPr id="47" name="Rectangle 46"/>
                <p:cNvSpPr>
                  <a:spLocks noRot="1" noChangeAspect="1" noMove="1" noResize="1" noEditPoints="1" noAdjustHandles="1" noChangeArrowheads="1" noChangeShapeType="1" noTextEdit="1"/>
                </p:cNvSpPr>
                <p:nvPr/>
              </p:nvSpPr>
              <p:spPr>
                <a:xfrm>
                  <a:off x="6610028" y="3071692"/>
                  <a:ext cx="2319418" cy="369332"/>
                </a:xfrm>
                <a:prstGeom prst="rect">
                  <a:avLst/>
                </a:prstGeom>
                <a:blipFill rotWithShape="0">
                  <a:blip r:embed="rId11"/>
                  <a:stretch>
                    <a:fillRect/>
                  </a:stretch>
                </a:blipFill>
              </p:spPr>
              <p:txBody>
                <a:bodyPr/>
                <a:lstStyle/>
                <a:p>
                  <a:r>
                    <a:rPr lang="en-US">
                      <a:noFill/>
                    </a:rPr>
                    <a:t> </a:t>
                  </a:r>
                </a:p>
              </p:txBody>
            </p:sp>
          </mc:Fallback>
        </mc:AlternateContent>
      </p:grpSp>
      <p:grpSp>
        <p:nvGrpSpPr>
          <p:cNvPr id="56" name="Group 55"/>
          <p:cNvGrpSpPr/>
          <p:nvPr/>
        </p:nvGrpSpPr>
        <p:grpSpPr>
          <a:xfrm>
            <a:off x="4746131" y="3854332"/>
            <a:ext cx="4183315" cy="779756"/>
            <a:chOff x="4746131" y="3854332"/>
            <a:chExt cx="4183315" cy="779756"/>
          </a:xfrm>
        </p:grpSpPr>
        <p:sp>
          <p:nvSpPr>
            <p:cNvPr id="48" name="TextBox 47"/>
            <p:cNvSpPr txBox="1"/>
            <p:nvPr/>
          </p:nvSpPr>
          <p:spPr>
            <a:xfrm>
              <a:off x="4746131" y="3894552"/>
              <a:ext cx="2532784" cy="338554"/>
            </a:xfrm>
            <a:prstGeom prst="rect">
              <a:avLst/>
            </a:prstGeom>
            <a:noFill/>
          </p:spPr>
          <p:txBody>
            <a:bodyPr wrap="square" rtlCol="0">
              <a:spAutoFit/>
            </a:bodyPr>
            <a:lstStyle/>
            <a:p>
              <a:r>
                <a:rPr lang="vi-VN" sz="1600"/>
                <a:t>Với                       thì  </a:t>
              </a:r>
              <a:endParaRPr lang="en-US" sz="1600"/>
            </a:p>
          </p:txBody>
        </p:sp>
        <p:sp>
          <p:nvSpPr>
            <p:cNvPr id="49" name="TextBox 48"/>
            <p:cNvSpPr txBox="1"/>
            <p:nvPr/>
          </p:nvSpPr>
          <p:spPr>
            <a:xfrm>
              <a:off x="4760112" y="4295534"/>
              <a:ext cx="2017486" cy="338554"/>
            </a:xfrm>
            <a:prstGeom prst="rect">
              <a:avLst/>
            </a:prstGeom>
            <a:noFill/>
          </p:spPr>
          <p:txBody>
            <a:bodyPr wrap="square" rtlCol="0">
              <a:spAutoFit/>
            </a:bodyPr>
            <a:lstStyle/>
            <a:p>
              <a:r>
                <a:rPr lang="vi-VN" sz="1600"/>
                <a:t>là mệnh đề sai.</a:t>
              </a:r>
              <a:endParaRPr lang="en-US" sz="1600"/>
            </a:p>
          </p:txBody>
        </p:sp>
        <mc:AlternateContent xmlns:mc="http://schemas.openxmlformats.org/markup-compatibility/2006" xmlns:a14="http://schemas.microsoft.com/office/drawing/2010/main">
          <mc:Choice Requires="a14">
            <p:sp>
              <p:nvSpPr>
                <p:cNvPr id="50" name="Rectangle 49"/>
                <p:cNvSpPr/>
                <p:nvPr/>
              </p:nvSpPr>
              <p:spPr>
                <a:xfrm>
                  <a:off x="6610028" y="3854332"/>
                  <a:ext cx="2319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𝑅</m:t>
                        </m:r>
                        <m:d>
                          <m:dPr>
                            <m:ctrlPr>
                              <a:rPr lang="en-US" sz="1800" i="1">
                                <a:latin typeface="Cambria Math" panose="02040503050406030204" pitchFamily="18" charset="0"/>
                              </a:rPr>
                            </m:ctrlPr>
                          </m:dPr>
                          <m:e>
                            <m:r>
                              <a:rPr lang="en-US" sz="1800">
                                <a:latin typeface="Cambria Math" panose="02040503050406030204" pitchFamily="18" charset="0"/>
                              </a:rPr>
                              <m:t>1,</m:t>
                            </m:r>
                            <m:r>
                              <a:rPr lang="vi-VN" sz="1800" b="0" i="1" smtClean="0">
                                <a:latin typeface="Cambria Math" panose="02040503050406030204" pitchFamily="18" charset="0"/>
                              </a:rPr>
                              <m:t>2</m:t>
                            </m:r>
                          </m:e>
                        </m:d>
                        <m:r>
                          <a:rPr lang="en-US" sz="1800">
                            <a:latin typeface="Cambria Math" panose="02040503050406030204" pitchFamily="18" charset="0"/>
                          </a:rPr>
                          <m:t>:"2.1+</m:t>
                        </m:r>
                        <m:r>
                          <a:rPr lang="vi-VN" sz="1800" b="0" i="0" smtClean="0">
                            <a:latin typeface="Cambria Math" panose="02040503050406030204" pitchFamily="18" charset="0"/>
                          </a:rPr>
                          <m:t>2</m:t>
                        </m:r>
                        <m:r>
                          <a:rPr lang="en-US" sz="1800">
                            <a:latin typeface="Cambria Math" panose="02040503050406030204" pitchFamily="18" charset="0"/>
                          </a:rPr>
                          <m:t>=</m:t>
                        </m:r>
                        <m:r>
                          <a:rPr lang="vi-VN" sz="1800" b="0" i="0" smtClean="0">
                            <a:latin typeface="Cambria Math" panose="02040503050406030204" pitchFamily="18" charset="0"/>
                          </a:rPr>
                          <m:t>3</m:t>
                        </m:r>
                        <m:r>
                          <a:rPr lang="en-US" sz="1800">
                            <a:latin typeface="Cambria Math" panose="02040503050406030204" pitchFamily="18" charset="0"/>
                          </a:rPr>
                          <m:t>"</m:t>
                        </m:r>
                      </m:oMath>
                    </m:oMathPara>
                  </a14:m>
                  <a:endParaRPr lang="en-US" sz="1800"/>
                </a:p>
              </p:txBody>
            </p:sp>
          </mc:Choice>
          <mc:Fallback xmlns="">
            <p:sp>
              <p:nvSpPr>
                <p:cNvPr id="50" name="Rectangle 49"/>
                <p:cNvSpPr>
                  <a:spLocks noRot="1" noChangeAspect="1" noMove="1" noResize="1" noEditPoints="1" noAdjustHandles="1" noChangeArrowheads="1" noChangeShapeType="1" noTextEdit="1"/>
                </p:cNvSpPr>
                <p:nvPr/>
              </p:nvSpPr>
              <p:spPr>
                <a:xfrm>
                  <a:off x="6610028" y="3854332"/>
                  <a:ext cx="2319418" cy="369332"/>
                </a:xfrm>
                <a:prstGeom prst="rect">
                  <a:avLst/>
                </a:prstGeom>
                <a:blipFill rotWithShape="0">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Rectangle 50"/>
              <p:cNvSpPr/>
              <p:nvPr/>
            </p:nvSpPr>
            <p:spPr>
              <a:xfrm>
                <a:off x="5096822" y="3868846"/>
                <a:ext cx="1458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𝑥</m:t>
                      </m:r>
                      <m:r>
                        <a:rPr lang="en-US" sz="1800">
                          <a:latin typeface="Cambria Math" panose="02040503050406030204" pitchFamily="18" charset="0"/>
                        </a:rPr>
                        <m:t>=1,</m:t>
                      </m:r>
                      <m:r>
                        <a:rPr lang="en-US" sz="1800" i="1">
                          <a:latin typeface="Cambria Math" panose="02040503050406030204" pitchFamily="18" charset="0"/>
                        </a:rPr>
                        <m:t>𝑦</m:t>
                      </m:r>
                      <m:r>
                        <a:rPr lang="en-US" sz="1800">
                          <a:latin typeface="Cambria Math" panose="02040503050406030204" pitchFamily="18" charset="0"/>
                        </a:rPr>
                        <m:t>=</m:t>
                      </m:r>
                      <m:r>
                        <a:rPr lang="vi-VN" sz="1800" b="0" i="0" smtClean="0">
                          <a:latin typeface="Cambria Math" panose="02040503050406030204" pitchFamily="18" charset="0"/>
                        </a:rPr>
                        <m:t>2</m:t>
                      </m:r>
                    </m:oMath>
                  </m:oMathPara>
                </a14:m>
                <a:endParaRPr lang="en-US" sz="1800"/>
              </a:p>
            </p:txBody>
          </p:sp>
        </mc:Choice>
        <mc:Fallback xmlns="">
          <p:sp>
            <p:nvSpPr>
              <p:cNvPr id="51" name="Rectangle 50"/>
              <p:cNvSpPr>
                <a:spLocks noRot="1" noChangeAspect="1" noMove="1" noResize="1" noEditPoints="1" noAdjustHandles="1" noChangeArrowheads="1" noChangeShapeType="1" noTextEdit="1"/>
              </p:cNvSpPr>
              <p:nvPr/>
            </p:nvSpPr>
            <p:spPr>
              <a:xfrm>
                <a:off x="5096822" y="3868846"/>
                <a:ext cx="1458797" cy="369332"/>
              </a:xfrm>
              <a:prstGeom prst="rect">
                <a:avLst/>
              </a:prstGeom>
              <a:blipFill rotWithShape="0">
                <a:blip r:embed="rId13"/>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1643739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4" grpId="0"/>
      <p:bldP spid="14" grpId="0"/>
      <p:bldP spid="36" grpId="0"/>
      <p:bldP spid="45"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1" name="Rounded Rectangle 10"/>
          <p:cNvSpPr/>
          <p:nvPr/>
        </p:nvSpPr>
        <p:spPr>
          <a:xfrm>
            <a:off x="8011886" y="1414069"/>
            <a:ext cx="573314" cy="5051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7490451" y="1095654"/>
            <a:ext cx="395398" cy="242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ounded Rectangle 25"/>
          <p:cNvSpPr/>
          <p:nvPr/>
        </p:nvSpPr>
        <p:spPr>
          <a:xfrm>
            <a:off x="892629" y="3737429"/>
            <a:ext cx="319314" cy="2046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91919"/>
              </a:solidFill>
            </a:endParaRPr>
          </a:p>
        </p:txBody>
      </p:sp>
      <p:sp>
        <p:nvSpPr>
          <p:cNvPr id="7" name="Rectangle 6"/>
          <p:cNvSpPr/>
          <p:nvPr/>
        </p:nvSpPr>
        <p:spPr>
          <a:xfrm>
            <a:off x="333830" y="789711"/>
            <a:ext cx="4149960" cy="338554"/>
          </a:xfrm>
          <a:prstGeom prst="rect">
            <a:avLst/>
          </a:prstGeom>
        </p:spPr>
        <p:txBody>
          <a:bodyPr wrap="square">
            <a:spAutoFit/>
          </a:bodyPr>
          <a:lstStyle/>
          <a:p>
            <a:pPr>
              <a:buClrTx/>
            </a:pPr>
            <a:r>
              <a:rPr lang="vi-VN" sz="1600" b="1" kern="1200">
                <a:solidFill>
                  <a:srgbClr val="191919"/>
                </a:solidFill>
                <a:latin typeface="Arial" panose="020B0604020202020204" pitchFamily="34" charset="0"/>
                <a:ea typeface="+mn-ea"/>
                <a:cs typeface="Arial" panose="020B0604020202020204" pitchFamily="34" charset="0"/>
              </a:rPr>
              <a:t>Ví dụ </a:t>
            </a:r>
            <a:r>
              <a:rPr lang="en-US" sz="1600" b="1" kern="1200">
                <a:solidFill>
                  <a:srgbClr val="191919"/>
                </a:solidFill>
                <a:latin typeface="Arial" panose="020B0604020202020204" pitchFamily="34" charset="0"/>
                <a:ea typeface="+mn-ea"/>
                <a:cs typeface="Arial" panose="020B0604020202020204" pitchFamily="34" charset="0"/>
              </a:rPr>
              <a:t>2: Cho các mệnh đề chứa biến</a:t>
            </a:r>
            <a:endParaRPr lang="vi-VN" sz="1600" kern="1200">
              <a:solidFill>
                <a:srgbClr val="191919"/>
              </a:solidFill>
              <a:latin typeface="Arial" panose="020B0604020202020204" pitchFamily="34" charset="0"/>
              <a:ea typeface="+mn-ea"/>
              <a:cs typeface="Arial" panose="020B0604020202020204" pitchFamily="34" charset="0"/>
            </a:endParaRPr>
          </a:p>
        </p:txBody>
      </p:sp>
      <p:sp>
        <p:nvSpPr>
          <p:cNvPr id="9" name="TextBox 8"/>
          <p:cNvSpPr txBox="1"/>
          <p:nvPr/>
        </p:nvSpPr>
        <p:spPr>
          <a:xfrm>
            <a:off x="4567809" y="978602"/>
            <a:ext cx="1502229" cy="338554"/>
          </a:xfrm>
          <a:prstGeom prst="rect">
            <a:avLst/>
          </a:prstGeom>
          <a:noFill/>
        </p:spPr>
        <p:txBody>
          <a:bodyPr wrap="square" rtlCol="0">
            <a:spAutoFit/>
          </a:bodyPr>
          <a:lstStyle/>
          <a:p>
            <a:r>
              <a:rPr lang="en-US" sz="1600" b="1" u="sng"/>
              <a:t>Trả lời:</a:t>
            </a:r>
          </a:p>
        </p:txBody>
      </p:sp>
      <p:cxnSp>
        <p:nvCxnSpPr>
          <p:cNvPr id="13" name="Straight Connector 12"/>
          <p:cNvCxnSpPr/>
          <p:nvPr/>
        </p:nvCxnSpPr>
        <p:spPr>
          <a:xfrm>
            <a:off x="4544561" y="735922"/>
            <a:ext cx="46496" cy="408282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424547" y="1238702"/>
                <a:ext cx="2018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𝑎</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a:latin typeface="Cambria Math" panose="02040503050406030204" pitchFamily="18" charset="0"/>
                        </a:rPr>
                        <m:t>:"2</m:t>
                      </m:r>
                      <m:r>
                        <a:rPr lang="en-US" sz="1800" i="1">
                          <a:latin typeface="Cambria Math" panose="02040503050406030204" pitchFamily="18" charset="0"/>
                        </a:rPr>
                        <m:t>𝑥</m:t>
                      </m:r>
                      <m:r>
                        <a:rPr lang="en-US" sz="1800">
                          <a:latin typeface="Cambria Math" panose="02040503050406030204" pitchFamily="18" charset="0"/>
                        </a:rPr>
                        <m:t>=1";</m:t>
                      </m:r>
                    </m:oMath>
                  </m:oMathPara>
                </a14:m>
                <a:endParaRPr lang="en-US" sz="1800"/>
              </a:p>
            </p:txBody>
          </p:sp>
        </mc:Choice>
        <mc:Fallback xmlns="">
          <p:sp>
            <p:nvSpPr>
              <p:cNvPr id="4" name="Rectangle 3"/>
              <p:cNvSpPr>
                <a:spLocks noRot="1" noChangeAspect="1" noMove="1" noResize="1" noEditPoints="1" noAdjustHandles="1" noChangeArrowheads="1" noChangeShapeType="1" noTextEdit="1"/>
              </p:cNvSpPr>
              <p:nvPr/>
            </p:nvSpPr>
            <p:spPr>
              <a:xfrm>
                <a:off x="424547" y="1238702"/>
                <a:ext cx="2018951" cy="369332"/>
              </a:xfrm>
              <a:prstGeom prst="rect">
                <a:avLst/>
              </a:prstGeom>
              <a:blipFill rotWithShape="0">
                <a:blip r:embed="rId3"/>
                <a:stretch>
                  <a:fillRect b="-14754"/>
                </a:stretch>
              </a:blipFill>
            </p:spPr>
            <p:txBody>
              <a:bodyPr/>
              <a:lstStyle/>
              <a:p>
                <a:r>
                  <a:rPr lang="en-US">
                    <a:noFill/>
                  </a:rPr>
                  <a:t> </a:t>
                </a:r>
              </a:p>
            </p:txBody>
          </p:sp>
        </mc:Fallback>
      </mc:AlternateContent>
      <p:grpSp>
        <p:nvGrpSpPr>
          <p:cNvPr id="24" name="Group 23"/>
          <p:cNvGrpSpPr/>
          <p:nvPr/>
        </p:nvGrpSpPr>
        <p:grpSpPr>
          <a:xfrm>
            <a:off x="421822" y="1734558"/>
            <a:ext cx="3783924" cy="695384"/>
            <a:chOff x="545191" y="1691016"/>
            <a:chExt cx="3783924" cy="695384"/>
          </a:xfrm>
        </p:grpSpPr>
        <mc:AlternateContent xmlns:mc="http://schemas.openxmlformats.org/markup-compatibility/2006" xmlns:a14="http://schemas.microsoft.com/office/drawing/2010/main">
          <mc:Choice Requires="a14">
            <p:sp>
              <p:nvSpPr>
                <p:cNvPr id="5" name="Rectangle 4"/>
                <p:cNvSpPr/>
                <p:nvPr/>
              </p:nvSpPr>
              <p:spPr>
                <a:xfrm>
                  <a:off x="545191" y="1691016"/>
                  <a:ext cx="26670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𝑏</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𝑅</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a:latin typeface="Cambria Math" panose="02040503050406030204" pitchFamily="18" charset="0"/>
                              </a:rPr>
                              <m:t>,</m:t>
                            </m:r>
                            <m:r>
                              <a:rPr lang="en-US" sz="1800" i="1">
                                <a:latin typeface="Cambria Math" panose="02040503050406030204" pitchFamily="18" charset="0"/>
                              </a:rPr>
                              <m:t>𝑦</m:t>
                            </m:r>
                          </m:e>
                        </m:d>
                        <m:r>
                          <a:rPr lang="en-US" sz="1800">
                            <a:latin typeface="Cambria Math" panose="02040503050406030204" pitchFamily="18" charset="0"/>
                          </a:rPr>
                          <m:t>:</m:t>
                        </m:r>
                        <m:r>
                          <m:rPr>
                            <m:nor/>
                          </m:rPr>
                          <a:rPr lang="en-US" sz="1800" i="1">
                            <a:latin typeface="Cambria Math" panose="02040503050406030204" pitchFamily="18" charset="0"/>
                          </a:rPr>
                          <m:t> </m:t>
                        </m:r>
                        <m:r>
                          <a:rPr lang="en-US" sz="1800">
                            <a:latin typeface="Cambria Math" panose="02040503050406030204" pitchFamily="18" charset="0"/>
                          </a:rPr>
                          <m:t>"2</m:t>
                        </m:r>
                        <m:r>
                          <a:rPr lang="en-US" sz="1800" i="1">
                            <a:latin typeface="Cambria Math" panose="02040503050406030204" pitchFamily="18" charset="0"/>
                          </a:rPr>
                          <m:t>𝑥</m:t>
                        </m:r>
                        <m:r>
                          <a:rPr lang="en-US" sz="1800">
                            <a:latin typeface="Cambria Math" panose="02040503050406030204" pitchFamily="18" charset="0"/>
                          </a:rPr>
                          <m:t>+</m:t>
                        </m:r>
                        <m:r>
                          <a:rPr lang="en-US" sz="1800" i="1">
                            <a:latin typeface="Cambria Math" panose="02040503050406030204" pitchFamily="18" charset="0"/>
                          </a:rPr>
                          <m:t>𝑦</m:t>
                        </m:r>
                        <m:r>
                          <a:rPr lang="en-US" sz="1800">
                            <a:latin typeface="Cambria Math" panose="02040503050406030204" pitchFamily="18" charset="0"/>
                          </a:rPr>
                          <m:t>=3"</m:t>
                        </m:r>
                        <m:r>
                          <m:rPr>
                            <m:nor/>
                          </m:rPr>
                          <a:rPr lang="en-US" sz="1800" i="1">
                            <a:latin typeface="Cambria Math" panose="02040503050406030204" pitchFamily="18" charset="0"/>
                          </a:rPr>
                          <m:t> </m:t>
                        </m:r>
                      </m:oMath>
                    </m:oMathPara>
                  </a14:m>
                  <a:endParaRPr lang="en-US" sz="1800"/>
                </a:p>
              </p:txBody>
            </p:sp>
          </mc:Choice>
          <mc:Fallback xmlns="">
            <p:sp>
              <p:nvSpPr>
                <p:cNvPr id="5" name="Rectangle 4"/>
                <p:cNvSpPr>
                  <a:spLocks noRot="1" noChangeAspect="1" noMove="1" noResize="1" noEditPoints="1" noAdjustHandles="1" noChangeArrowheads="1" noChangeShapeType="1" noTextEdit="1"/>
                </p:cNvSpPr>
                <p:nvPr/>
              </p:nvSpPr>
              <p:spPr>
                <a:xfrm>
                  <a:off x="545191" y="1691016"/>
                  <a:ext cx="2667012" cy="369332"/>
                </a:xfrm>
                <a:prstGeom prst="rect">
                  <a:avLst/>
                </a:prstGeom>
                <a:blipFill rotWithShape="0">
                  <a:blip r:embed="rId4"/>
                  <a:stretch>
                    <a:fillRect b="-15000"/>
                  </a:stretch>
                </a:blipFill>
              </p:spPr>
              <p:txBody>
                <a:bodyPr/>
                <a:lstStyle/>
                <a:p>
                  <a:r>
                    <a:rPr lang="en-US">
                      <a:noFill/>
                    </a:rPr>
                    <a:t> </a:t>
                  </a:r>
                </a:p>
              </p:txBody>
            </p:sp>
          </mc:Fallback>
        </mc:AlternateContent>
        <p:sp>
          <p:nvSpPr>
            <p:cNvPr id="6" name="TextBox 5"/>
            <p:cNvSpPr txBox="1"/>
            <p:nvPr/>
          </p:nvSpPr>
          <p:spPr>
            <a:xfrm>
              <a:off x="807133" y="2047846"/>
              <a:ext cx="3521982" cy="338554"/>
            </a:xfrm>
            <a:prstGeom prst="rect">
              <a:avLst/>
            </a:prstGeom>
            <a:noFill/>
          </p:spPr>
          <p:txBody>
            <a:bodyPr wrap="square" rtlCol="0">
              <a:spAutoFit/>
            </a:bodyPr>
            <a:lstStyle/>
            <a:p>
              <a:r>
                <a:rPr lang="en-US" sz="1600"/>
                <a:t>(</a:t>
              </a:r>
              <a:r>
                <a:rPr lang="vi-VN" sz="1600"/>
                <a:t>mệnh đề này chứa hai biến x và y)</a:t>
              </a:r>
              <a:endParaRPr lang="en-US" sz="1600"/>
            </a:p>
          </p:txBody>
        </p:sp>
      </p:grpSp>
      <p:grpSp>
        <p:nvGrpSpPr>
          <p:cNvPr id="25" name="Group 24"/>
          <p:cNvGrpSpPr/>
          <p:nvPr/>
        </p:nvGrpSpPr>
        <p:grpSpPr>
          <a:xfrm>
            <a:off x="429079" y="2549345"/>
            <a:ext cx="3630427" cy="369332"/>
            <a:chOff x="545191" y="2527574"/>
            <a:chExt cx="3630427" cy="369332"/>
          </a:xfrm>
        </p:grpSpPr>
        <mc:AlternateContent xmlns:mc="http://schemas.openxmlformats.org/markup-compatibility/2006" xmlns:a14="http://schemas.microsoft.com/office/drawing/2010/main">
          <mc:Choice Requires="a14">
            <p:sp>
              <p:nvSpPr>
                <p:cNvPr id="10" name="Rectangle 9"/>
                <p:cNvSpPr/>
                <p:nvPr/>
              </p:nvSpPr>
              <p:spPr>
                <a:xfrm>
                  <a:off x="545191" y="2527574"/>
                  <a:ext cx="18280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𝑐</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𝑛</m:t>
                            </m:r>
                          </m:e>
                        </m:d>
                        <m:r>
                          <a:rPr lang="en-US" sz="1800">
                            <a:latin typeface="Cambria Math" panose="02040503050406030204" pitchFamily="18" charset="0"/>
                          </a:rPr>
                          <m:t>:"2</m:t>
                        </m:r>
                        <m:r>
                          <a:rPr lang="en-US" sz="1800" i="1">
                            <a:latin typeface="Cambria Math" panose="02040503050406030204" pitchFamily="18" charset="0"/>
                          </a:rPr>
                          <m:t>𝑛</m:t>
                        </m:r>
                        <m:r>
                          <a:rPr lang="en-US" sz="1800">
                            <a:latin typeface="Cambria Math" panose="02040503050406030204" pitchFamily="18" charset="0"/>
                          </a:rPr>
                          <m:t>+1</m:t>
                        </m:r>
                      </m:oMath>
                    </m:oMathPara>
                  </a14:m>
                  <a:endParaRPr lang="en-US" sz="1800"/>
                </a:p>
              </p:txBody>
            </p:sp>
          </mc:Choice>
          <mc:Fallback xmlns="">
            <p:sp>
              <p:nvSpPr>
                <p:cNvPr id="10" name="Rectangle 9"/>
                <p:cNvSpPr>
                  <a:spLocks noRot="1" noChangeAspect="1" noMove="1" noResize="1" noEditPoints="1" noAdjustHandles="1" noChangeArrowheads="1" noChangeShapeType="1" noTextEdit="1"/>
                </p:cNvSpPr>
                <p:nvPr/>
              </p:nvSpPr>
              <p:spPr>
                <a:xfrm>
                  <a:off x="545191" y="2527574"/>
                  <a:ext cx="1828065" cy="369332"/>
                </a:xfrm>
                <a:prstGeom prst="rect">
                  <a:avLst/>
                </a:prstGeom>
                <a:blipFill rotWithShape="0">
                  <a:blip r:embed="rId5"/>
                  <a:stretch>
                    <a:fillRect b="-14754"/>
                  </a:stretch>
                </a:blipFill>
              </p:spPr>
              <p:txBody>
                <a:bodyPr/>
                <a:lstStyle/>
                <a:p>
                  <a:r>
                    <a:rPr lang="en-US">
                      <a:noFill/>
                    </a:rPr>
                    <a:t> </a:t>
                  </a:r>
                </a:p>
              </p:txBody>
            </p:sp>
          </mc:Fallback>
        </mc:AlternateContent>
        <p:sp>
          <p:nvSpPr>
            <p:cNvPr id="12" name="TextBox 11"/>
            <p:cNvSpPr txBox="1"/>
            <p:nvPr/>
          </p:nvSpPr>
          <p:spPr>
            <a:xfrm>
              <a:off x="2219759" y="2552182"/>
              <a:ext cx="1955859" cy="338554"/>
            </a:xfrm>
            <a:prstGeom prst="rect">
              <a:avLst/>
            </a:prstGeom>
            <a:noFill/>
          </p:spPr>
          <p:txBody>
            <a:bodyPr wrap="square" rtlCol="0">
              <a:spAutoFit/>
            </a:bodyPr>
            <a:lstStyle/>
            <a:p>
              <a:r>
                <a:rPr lang="vi-VN" sz="1600"/>
                <a:t>(n là số tự nhiên)</a:t>
              </a:r>
              <a:endParaRPr lang="en-US" sz="1600"/>
            </a:p>
          </p:txBody>
        </p:sp>
      </p:grpSp>
      <p:sp>
        <p:nvSpPr>
          <p:cNvPr id="14" name="TextBox 13"/>
          <p:cNvSpPr txBox="1"/>
          <p:nvPr/>
        </p:nvSpPr>
        <p:spPr>
          <a:xfrm>
            <a:off x="455367" y="2994538"/>
            <a:ext cx="4196461" cy="1200329"/>
          </a:xfrm>
          <a:prstGeom prst="rect">
            <a:avLst/>
          </a:prstGeom>
          <a:noFill/>
        </p:spPr>
        <p:txBody>
          <a:bodyPr wrap="square" rtlCol="0">
            <a:spAutoFit/>
          </a:bodyPr>
          <a:lstStyle/>
          <a:p>
            <a:pPr>
              <a:lnSpc>
                <a:spcPct val="150000"/>
              </a:lnSpc>
            </a:pPr>
            <a:r>
              <a:rPr lang="vi-VN" sz="1600"/>
              <a:t>Với mỗi mệnh đề chứa biến trên, tìm những giá trị của biến để đươc một mệnh đề đúng, mệnh đề sai.</a:t>
            </a:r>
            <a:endParaRPr lang="en-US" sz="1600"/>
          </a:p>
        </p:txBody>
      </p:sp>
      <mc:AlternateContent xmlns:mc="http://schemas.openxmlformats.org/markup-compatibility/2006" xmlns:a14="http://schemas.microsoft.com/office/drawing/2010/main">
        <mc:Choice Requires="a14">
          <p:sp>
            <p:nvSpPr>
              <p:cNvPr id="3" name="TextBox 2"/>
              <p:cNvSpPr txBox="1"/>
              <p:nvPr/>
            </p:nvSpPr>
            <p:spPr>
              <a:xfrm>
                <a:off x="4567809" y="1388677"/>
                <a:ext cx="4219114" cy="3046988"/>
              </a:xfrm>
              <a:prstGeom prst="rect">
                <a:avLst/>
              </a:prstGeom>
              <a:noFill/>
            </p:spPr>
            <p:txBody>
              <a:bodyPr wrap="square" rtlCol="0">
                <a:spAutoFit/>
              </a:bodyPr>
              <a:lstStyle/>
              <a:p>
                <a:pPr>
                  <a:lnSpc>
                    <a:spcPct val="150000"/>
                  </a:lnSpc>
                </a:pPr>
                <a:r>
                  <a:rPr lang="vi-VN" sz="1600">
                    <a:latin typeface="+mn-lt"/>
                  </a:rPr>
                  <a:t>c) Lấy số tự nhiên </a:t>
                </a:r>
                <a14:m>
                  <m:oMath xmlns:m="http://schemas.openxmlformats.org/officeDocument/2006/math">
                    <m:sSub>
                      <m:sSubPr>
                        <m:ctrlPr>
                          <a:rPr lang="vi-VN" sz="1600" i="1" smtClean="0">
                            <a:latin typeface="Cambria Math" panose="02040503050406030204" pitchFamily="18" charset="0"/>
                          </a:rPr>
                        </m:ctrlPr>
                      </m:sSubPr>
                      <m:e>
                        <m:r>
                          <a:rPr lang="vi-VN" sz="1600" b="0" i="1" smtClean="0">
                            <a:latin typeface="Cambria Math" panose="02040503050406030204" pitchFamily="18" charset="0"/>
                          </a:rPr>
                          <m:t>𝑛</m:t>
                        </m:r>
                      </m:e>
                      <m:sub>
                        <m:r>
                          <a:rPr lang="vi-VN" sz="1600" b="0" i="1" smtClean="0">
                            <a:latin typeface="Cambria Math" panose="02040503050406030204" pitchFamily="18" charset="0"/>
                          </a:rPr>
                          <m:t>0</m:t>
                        </m:r>
                      </m:sub>
                    </m:sSub>
                  </m:oMath>
                </a14:m>
                <a:r>
                  <a:rPr lang="vi-VN" sz="1600">
                    <a:latin typeface="+mn-lt"/>
                  </a:rPr>
                  <a:t> bất kì ta đều được </a:t>
                </a:r>
                <a14:m>
                  <m:oMath xmlns:m="http://schemas.openxmlformats.org/officeDocument/2006/math">
                    <m:sSub>
                      <m:sSubPr>
                        <m:ctrlPr>
                          <a:rPr lang="vi-VN" sz="1600" i="1" smtClean="0">
                            <a:latin typeface="Cambria Math" panose="02040503050406030204" pitchFamily="18" charset="0"/>
                          </a:rPr>
                        </m:ctrlPr>
                      </m:sSubPr>
                      <m:e>
                        <m:r>
                          <a:rPr lang="vi-VN" sz="1600" b="0" i="1" smtClean="0">
                            <a:latin typeface="Cambria Math" panose="02040503050406030204" pitchFamily="18" charset="0"/>
                          </a:rPr>
                          <m:t>2</m:t>
                        </m:r>
                        <m:r>
                          <a:rPr lang="vi-VN" sz="1600" b="0" i="1" smtClean="0">
                            <a:latin typeface="Cambria Math" panose="02040503050406030204" pitchFamily="18" charset="0"/>
                          </a:rPr>
                          <m:t>𝑛</m:t>
                        </m:r>
                      </m:e>
                      <m:sub>
                        <m:r>
                          <a:rPr lang="vi-VN" sz="1600" b="0" i="1" smtClean="0">
                            <a:latin typeface="Cambria Math" panose="02040503050406030204" pitchFamily="18" charset="0"/>
                          </a:rPr>
                          <m:t>0</m:t>
                        </m:r>
                      </m:sub>
                    </m:sSub>
                    <m:r>
                      <a:rPr lang="vi-VN" sz="1600" b="0" i="1" smtClean="0">
                        <a:latin typeface="Cambria Math" panose="02040503050406030204" pitchFamily="18" charset="0"/>
                      </a:rPr>
                      <m:t>+1</m:t>
                    </m:r>
                  </m:oMath>
                </a14:m>
                <a:r>
                  <a:rPr lang="vi-VN" sz="1600">
                    <a:latin typeface="+mn-lt"/>
                  </a:rPr>
                  <a:t> là một số lẻ, nghĩa là</a:t>
                </a:r>
              </a:p>
              <a:p>
                <a:pPr>
                  <a:lnSpc>
                    <a:spcPct val="150000"/>
                  </a:lnSpc>
                </a:pPr>
                <a:r>
                  <a:rPr lang="vi-VN" sz="1600">
                    <a:latin typeface="+mn-lt"/>
                  </a:rPr>
                  <a:t>là số chẵn” là mệnh đề sai. </a:t>
                </a:r>
              </a:p>
              <a:p>
                <a:pPr>
                  <a:lnSpc>
                    <a:spcPct val="150000"/>
                  </a:lnSpc>
                </a:pPr>
                <a:r>
                  <a:rPr lang="vi-VN" sz="1600">
                    <a:latin typeface="+mn-lt"/>
                  </a:rPr>
                  <a:t>Do đó không có giá trị </a:t>
                </a:r>
                <a14:m>
                  <m:oMath xmlns:m="http://schemas.openxmlformats.org/officeDocument/2006/math">
                    <m:sSub>
                      <m:sSubPr>
                        <m:ctrlPr>
                          <a:rPr lang="vi-VN" sz="1600" i="1" smtClean="0">
                            <a:latin typeface="Cambria Math" panose="02040503050406030204" pitchFamily="18" charset="0"/>
                          </a:rPr>
                        </m:ctrlPr>
                      </m:sSubPr>
                      <m:e>
                        <m:r>
                          <a:rPr lang="vi-VN" sz="1600" b="0" i="1" smtClean="0">
                            <a:latin typeface="Cambria Math" panose="02040503050406030204" pitchFamily="18" charset="0"/>
                          </a:rPr>
                          <m:t>𝑛</m:t>
                        </m:r>
                      </m:e>
                      <m:sub>
                        <m:r>
                          <a:rPr lang="vi-VN" sz="1600" b="0" i="1" smtClean="0">
                            <a:latin typeface="Cambria Math" panose="02040503050406030204" pitchFamily="18" charset="0"/>
                          </a:rPr>
                          <m:t>0</m:t>
                        </m:r>
                      </m:sub>
                    </m:sSub>
                  </m:oMath>
                </a14:m>
                <a:r>
                  <a:rPr lang="vi-VN" sz="1600">
                    <a:latin typeface="+mn-lt"/>
                  </a:rPr>
                  <a:t> của </a:t>
                </a:r>
                <a14:m>
                  <m:oMath xmlns:m="http://schemas.openxmlformats.org/officeDocument/2006/math">
                    <m:r>
                      <a:rPr lang="vi-VN" sz="1600" b="0" i="1" smtClean="0">
                        <a:latin typeface="Cambria Math" panose="02040503050406030204" pitchFamily="18" charset="0"/>
                      </a:rPr>
                      <m:t>𝑛</m:t>
                    </m:r>
                  </m:oMath>
                </a14:m>
                <a:r>
                  <a:rPr lang="vi-VN" sz="1600">
                    <a:latin typeface="+mn-lt"/>
                  </a:rPr>
                  <a:t> để          là mệnh đề đúng.</a:t>
                </a:r>
              </a:p>
              <a:p>
                <a:pPr>
                  <a:lnSpc>
                    <a:spcPct val="150000"/>
                  </a:lnSpc>
                </a:pPr>
                <a:r>
                  <a:rPr lang="vi-VN" sz="1600">
                    <a:latin typeface="+mn-lt"/>
                  </a:rPr>
                  <a:t>           là mệnh đề sau với số tự nhiên </a:t>
                </a:r>
                <a14:m>
                  <m:oMath xmlns:m="http://schemas.openxmlformats.org/officeDocument/2006/math">
                    <m:sSub>
                      <m:sSubPr>
                        <m:ctrlPr>
                          <a:rPr lang="vi-VN" sz="1600" i="1">
                            <a:latin typeface="Cambria Math" panose="02040503050406030204" pitchFamily="18" charset="0"/>
                          </a:rPr>
                        </m:ctrlPr>
                      </m:sSubPr>
                      <m:e>
                        <m:r>
                          <a:rPr lang="vi-VN" sz="1600" i="1">
                            <a:latin typeface="Cambria Math" panose="02040503050406030204" pitchFamily="18" charset="0"/>
                          </a:rPr>
                          <m:t>𝑛</m:t>
                        </m:r>
                      </m:e>
                      <m:sub>
                        <m:r>
                          <a:rPr lang="vi-VN" sz="1600" i="1">
                            <a:latin typeface="Cambria Math" panose="02040503050406030204" pitchFamily="18" charset="0"/>
                          </a:rPr>
                          <m:t>0</m:t>
                        </m:r>
                      </m:sub>
                    </m:sSub>
                  </m:oMath>
                </a14:m>
                <a:r>
                  <a:rPr lang="vi-VN" sz="1600">
                    <a:latin typeface="+mn-lt"/>
                  </a:rPr>
                  <a:t> bất kì.</a:t>
                </a:r>
              </a:p>
              <a:p>
                <a:pPr>
                  <a:lnSpc>
                    <a:spcPct val="150000"/>
                  </a:lnSpc>
                </a:pPr>
                <a:endParaRPr lang="en-US" sz="160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67809" y="1388677"/>
                <a:ext cx="4219114" cy="3046988"/>
              </a:xfrm>
              <a:prstGeom prst="rect">
                <a:avLst/>
              </a:prstGeom>
              <a:blipFill rotWithShape="0">
                <a:blip r:embed="rId6"/>
                <a:stretch>
                  <a:fillRect l="-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219240" y="1819564"/>
                <a:ext cx="15127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𝑜</m:t>
                              </m:r>
                            </m:sub>
                          </m:sSub>
                        </m:e>
                      </m:d>
                      <m:r>
                        <a:rPr lang="en-US" sz="1600">
                          <a:latin typeface="Cambria Math" panose="02040503050406030204" pitchFamily="18" charset="0"/>
                        </a:rPr>
                        <m:t>:"2</m:t>
                      </m:r>
                      <m:r>
                        <a:rPr lang="en-US" sz="1600" i="1">
                          <a:latin typeface="Cambria Math" panose="02040503050406030204" pitchFamily="18" charset="0"/>
                        </a:rPr>
                        <m:t>𝑥</m:t>
                      </m:r>
                      <m:r>
                        <a:rPr lang="en-US" sz="1600">
                          <a:latin typeface="Cambria Math" panose="02040503050406030204" pitchFamily="18" charset="0"/>
                        </a:rPr>
                        <m:t>+1</m:t>
                      </m:r>
                    </m:oMath>
                  </m:oMathPara>
                </a14:m>
                <a:endParaRPr lang="en-US" sz="1600">
                  <a:latin typeface="+mn-lt"/>
                </a:endParaRPr>
              </a:p>
            </p:txBody>
          </p:sp>
        </mc:Choice>
        <mc:Fallback xmlns="">
          <p:sp>
            <p:nvSpPr>
              <p:cNvPr id="8" name="Rectangle 7"/>
              <p:cNvSpPr>
                <a:spLocks noRot="1" noChangeAspect="1" noMove="1" noResize="1" noEditPoints="1" noAdjustHandles="1" noChangeArrowheads="1" noChangeShapeType="1" noTextEdit="1"/>
              </p:cNvSpPr>
              <p:nvPr/>
            </p:nvSpPr>
            <p:spPr>
              <a:xfrm>
                <a:off x="7219240" y="1819564"/>
                <a:ext cx="1512722"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688150" y="2556602"/>
                <a:ext cx="755976" cy="338554"/>
              </a:xfrm>
              <a:prstGeom prst="rect">
                <a:avLst/>
              </a:prstGeom>
            </p:spPr>
            <p:txBody>
              <a:bodyPr wrap="none">
                <a:spAutoFit/>
              </a:bodyPr>
              <a:lstStyle/>
              <a:p>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𝑜</m:t>
                            </m:r>
                          </m:sub>
                        </m:sSub>
                      </m:e>
                    </m:d>
                  </m:oMath>
                </a14:m>
                <a:r>
                  <a:rPr lang="vi-VN" sz="1600">
                    <a:latin typeface="+mn-lt"/>
                  </a:rPr>
                  <a:t> </a:t>
                </a:r>
                <a:endParaRPr lang="en-US" sz="160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7688150" y="2556602"/>
                <a:ext cx="755976"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591057" y="3302806"/>
                <a:ext cx="75597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𝑜</m:t>
                              </m:r>
                            </m:sub>
                          </m:sSub>
                        </m:e>
                      </m:d>
                    </m:oMath>
                  </m:oMathPara>
                </a14:m>
                <a:endParaRPr lang="en-US" sz="1600"/>
              </a:p>
            </p:txBody>
          </p:sp>
        </mc:Choice>
        <mc:Fallback xmlns="">
          <p:sp>
            <p:nvSpPr>
              <p:cNvPr id="17" name="Rectangle 16"/>
              <p:cNvSpPr>
                <a:spLocks noRot="1" noChangeAspect="1" noMove="1" noResize="1" noEditPoints="1" noAdjustHandles="1" noChangeArrowheads="1" noChangeShapeType="1" noTextEdit="1"/>
              </p:cNvSpPr>
              <p:nvPr/>
            </p:nvSpPr>
            <p:spPr>
              <a:xfrm>
                <a:off x="4591057" y="3302806"/>
                <a:ext cx="755976" cy="338554"/>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33598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grpSp>
        <p:nvGrpSpPr>
          <p:cNvPr id="58" name="Google Shape;1222;p50"/>
          <p:cNvGrpSpPr/>
          <p:nvPr/>
        </p:nvGrpSpPr>
        <p:grpSpPr>
          <a:xfrm>
            <a:off x="4189852" y="606512"/>
            <a:ext cx="4685634" cy="4176097"/>
            <a:chOff x="7567300" y="1541100"/>
            <a:chExt cx="3167100" cy="3386750"/>
          </a:xfrm>
        </p:grpSpPr>
        <p:sp>
          <p:nvSpPr>
            <p:cNvPr id="59"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411;p54"/>
          <p:cNvGrpSpPr/>
          <p:nvPr/>
        </p:nvGrpSpPr>
        <p:grpSpPr>
          <a:xfrm>
            <a:off x="478097" y="493487"/>
            <a:ext cx="2032874" cy="863598"/>
            <a:chOff x="705725" y="1989301"/>
            <a:chExt cx="1190350" cy="1369599"/>
          </a:xfrm>
        </p:grpSpPr>
        <p:sp>
          <p:nvSpPr>
            <p:cNvPr id="52" name="Google Shape;1412;p54"/>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3;p54"/>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4;p54"/>
            <p:cNvSpPr/>
            <p:nvPr/>
          </p:nvSpPr>
          <p:spPr>
            <a:xfrm>
              <a:off x="1615675" y="1989303"/>
              <a:ext cx="118922" cy="305474"/>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5;p54"/>
            <p:cNvSpPr/>
            <p:nvPr/>
          </p:nvSpPr>
          <p:spPr>
            <a:xfrm>
              <a:off x="771226" y="1989301"/>
              <a:ext cx="117737" cy="372451"/>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p:cNvSpPr/>
          <p:nvPr/>
        </p:nvSpPr>
        <p:spPr>
          <a:xfrm>
            <a:off x="665539" y="791315"/>
            <a:ext cx="1569660" cy="369332"/>
          </a:xfrm>
          <a:prstGeom prst="rect">
            <a:avLst/>
          </a:prstGeom>
        </p:spPr>
        <p:txBody>
          <a:bodyPr wrap="none">
            <a:spAutoFit/>
          </a:bodyPr>
          <a:lstStyle/>
          <a:p>
            <a:r>
              <a:rPr lang="en-US" sz="1800" b="1">
                <a:solidFill>
                  <a:schemeClr val="tx1"/>
                </a:solidFill>
              </a:rPr>
              <a:t>Thực hành </a:t>
            </a:r>
            <a:r>
              <a:rPr lang="vi-VN" sz="1800" b="1">
                <a:solidFill>
                  <a:schemeClr val="tx1"/>
                </a:solidFill>
              </a:rPr>
              <a:t>3</a:t>
            </a:r>
            <a:endParaRPr lang="en-US" sz="1800"/>
          </a:p>
        </p:txBody>
      </p:sp>
      <p:sp>
        <p:nvSpPr>
          <p:cNvPr id="11" name="Rectangle 10"/>
          <p:cNvSpPr/>
          <p:nvPr/>
        </p:nvSpPr>
        <p:spPr>
          <a:xfrm>
            <a:off x="173449" y="1518620"/>
            <a:ext cx="3996390" cy="1200329"/>
          </a:xfrm>
          <a:prstGeom prst="rect">
            <a:avLst/>
          </a:prstGeom>
        </p:spPr>
        <p:txBody>
          <a:bodyPr wrap="square">
            <a:spAutoFit/>
          </a:bodyPr>
          <a:lstStyle/>
          <a:p>
            <a:pPr>
              <a:lnSpc>
                <a:spcPct val="150000"/>
              </a:lnSpc>
            </a:pPr>
            <a:r>
              <a:rPr lang="en-US" altLang="en-US" sz="1600">
                <a:latin typeface="+mj-lt"/>
              </a:rPr>
              <a:t>Với mỗi mệnh đề chứa biến sau, tìm những giá trị của biến để nhận được một mệnh đề đúng và một mệnh đề sai</a:t>
            </a:r>
            <a:r>
              <a:rPr lang="vi-VN" altLang="en-US" sz="1600">
                <a:latin typeface="+mj-lt"/>
              </a:rPr>
              <a:t>:</a:t>
            </a:r>
            <a:endParaRPr lang="en-US" sz="1600">
              <a:latin typeface="+mj-lt"/>
            </a:endParaRPr>
          </a:p>
        </p:txBody>
      </p:sp>
      <mc:AlternateContent xmlns:mc="http://schemas.openxmlformats.org/markup-compatibility/2006" xmlns:a14="http://schemas.microsoft.com/office/drawing/2010/main">
        <mc:Choice Requires="a14">
          <p:sp>
            <p:nvSpPr>
              <p:cNvPr id="12" name="Rectangle 11"/>
              <p:cNvSpPr/>
              <p:nvPr/>
            </p:nvSpPr>
            <p:spPr>
              <a:xfrm>
                <a:off x="340502" y="2722841"/>
                <a:ext cx="2042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𝑎</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a:latin typeface="Cambria Math" panose="02040503050406030204" pitchFamily="18" charset="0"/>
                        </a:rPr>
                        <m:t>:</m:t>
                      </m:r>
                      <m:r>
                        <m:rPr>
                          <m:nor/>
                        </m:rPr>
                        <a:rPr lang="en-US" sz="1800" i="1">
                          <a:latin typeface="Cambria Math" panose="02040503050406030204" pitchFamily="18" charset="0"/>
                        </a:rPr>
                        <m:t> </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a:latin typeface="Cambria Math" panose="02040503050406030204" pitchFamily="18" charset="0"/>
                            </a:rPr>
                            <m:t>2</m:t>
                          </m:r>
                        </m:sup>
                      </m:sSup>
                      <m:r>
                        <a:rPr lang="en-US" sz="1800">
                          <a:latin typeface="Cambria Math" panose="02040503050406030204" pitchFamily="18" charset="0"/>
                        </a:rPr>
                        <m:t>=2";</m:t>
                      </m:r>
                    </m:oMath>
                  </m:oMathPara>
                </a14:m>
                <a:endParaRPr lang="en-US" sz="1800"/>
              </a:p>
            </p:txBody>
          </p:sp>
        </mc:Choice>
        <mc:Fallback xmlns="">
          <p:sp>
            <p:nvSpPr>
              <p:cNvPr id="12" name="Rectangle 11"/>
              <p:cNvSpPr>
                <a:spLocks noRot="1" noChangeAspect="1" noMove="1" noResize="1" noEditPoints="1" noAdjustHandles="1" noChangeArrowheads="1" noChangeShapeType="1" noTextEdit="1"/>
              </p:cNvSpPr>
              <p:nvPr/>
            </p:nvSpPr>
            <p:spPr>
              <a:xfrm>
                <a:off x="340502" y="2722841"/>
                <a:ext cx="2042162" cy="369332"/>
              </a:xfrm>
              <a:prstGeom prst="rect">
                <a:avLst/>
              </a:prstGeom>
              <a:blipFill rotWithShape="0">
                <a:blip r:embed="rId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40502" y="3197595"/>
                <a:ext cx="24562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𝑏</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𝑄</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a:latin typeface="Cambria Math" panose="02040503050406030204" pitchFamily="18" charset="0"/>
                        </a:rPr>
                        <m:t>:</m:t>
                      </m:r>
                      <m:r>
                        <m:rPr>
                          <m:nor/>
                        </m:rPr>
                        <a:rPr lang="en-US" sz="1800" i="1">
                          <a:latin typeface="Cambria Math" panose="02040503050406030204" pitchFamily="18" charset="0"/>
                        </a:rPr>
                        <m:t> </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a:latin typeface="Cambria Math" panose="02040503050406030204" pitchFamily="18" charset="0"/>
                            </a:rPr>
                            <m:t>2</m:t>
                          </m:r>
                        </m:sup>
                      </m:sSup>
                      <m:r>
                        <a:rPr lang="en-US" sz="1800">
                          <a:latin typeface="Cambria Math" panose="02040503050406030204" pitchFamily="18" charset="0"/>
                        </a:rPr>
                        <m:t>+1&gt;0";</m:t>
                      </m:r>
                    </m:oMath>
                  </m:oMathPara>
                </a14:m>
                <a:endParaRPr lang="en-US" sz="1800"/>
              </a:p>
            </p:txBody>
          </p:sp>
        </mc:Choice>
        <mc:Fallback xmlns="">
          <p:sp>
            <p:nvSpPr>
              <p:cNvPr id="13" name="Rectangle 12"/>
              <p:cNvSpPr>
                <a:spLocks noRot="1" noChangeAspect="1" noMove="1" noResize="1" noEditPoints="1" noAdjustHandles="1" noChangeArrowheads="1" noChangeShapeType="1" noTextEdit="1"/>
              </p:cNvSpPr>
              <p:nvPr/>
            </p:nvSpPr>
            <p:spPr>
              <a:xfrm>
                <a:off x="340502" y="3197595"/>
                <a:ext cx="2456250" cy="369332"/>
              </a:xfrm>
              <a:prstGeom prst="rect">
                <a:avLst/>
              </a:prstGeom>
              <a:blipFill rotWithShape="0">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49360" y="3691299"/>
                <a:ext cx="17118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𝑐</m:t>
                      </m:r>
                      <m:r>
                        <a:rPr lang="en-US" sz="1800">
                          <a:latin typeface="Cambria Math" panose="02040503050406030204" pitchFamily="18" charset="0"/>
                        </a:rPr>
                        <m:t>)</m:t>
                      </m:r>
                      <m:r>
                        <m:rPr>
                          <m:nor/>
                        </m:rPr>
                        <a:rPr lang="en-US" sz="1800" i="1">
                          <a:latin typeface="Cambria Math" panose="02040503050406030204" pitchFamily="18" charset="0"/>
                        </a:rPr>
                        <m:t> </m:t>
                      </m:r>
                      <m:r>
                        <a:rPr lang="en-US" sz="1800" i="1">
                          <a:latin typeface="Cambria Math" panose="02040503050406030204" pitchFamily="18" charset="0"/>
                        </a:rPr>
                        <m:t>𝑅</m:t>
                      </m:r>
                      <m:r>
                        <a:rPr lang="en-US" sz="1800">
                          <a:latin typeface="Cambria Math" panose="02040503050406030204" pitchFamily="18" charset="0"/>
                        </a:rPr>
                        <m:t>(</m:t>
                      </m:r>
                      <m:r>
                        <a:rPr lang="en-US" sz="1800" i="1">
                          <a:latin typeface="Cambria Math" panose="02040503050406030204" pitchFamily="18" charset="0"/>
                        </a:rPr>
                        <m:t>𝑛</m:t>
                      </m:r>
                      <m:r>
                        <a:rPr lang="en-US" sz="1800">
                          <a:latin typeface="Cambria Math" panose="02040503050406030204" pitchFamily="18" charset="0"/>
                        </a:rPr>
                        <m:t>):"</m:t>
                      </m:r>
                      <m:r>
                        <a:rPr lang="en-US" sz="1800" i="1">
                          <a:latin typeface="Cambria Math" panose="02040503050406030204" pitchFamily="18" charset="0"/>
                        </a:rPr>
                        <m:t>𝑛</m:t>
                      </m:r>
                      <m:r>
                        <a:rPr lang="en-US" sz="1800">
                          <a:latin typeface="Cambria Math" panose="02040503050406030204" pitchFamily="18" charset="0"/>
                        </a:rPr>
                        <m:t>+2</m:t>
                      </m:r>
                    </m:oMath>
                  </m:oMathPara>
                </a14:m>
                <a:endParaRPr lang="en-US" sz="1800"/>
              </a:p>
            </p:txBody>
          </p:sp>
        </mc:Choice>
        <mc:Fallback xmlns="">
          <p:sp>
            <p:nvSpPr>
              <p:cNvPr id="14" name="Rectangle 13"/>
              <p:cNvSpPr>
                <a:spLocks noRot="1" noChangeAspect="1" noMove="1" noResize="1" noEditPoints="1" noAdjustHandles="1" noChangeArrowheads="1" noChangeShapeType="1" noTextEdit="1"/>
              </p:cNvSpPr>
              <p:nvPr/>
            </p:nvSpPr>
            <p:spPr>
              <a:xfrm>
                <a:off x="349360" y="3691299"/>
                <a:ext cx="1711879" cy="369332"/>
              </a:xfrm>
              <a:prstGeom prst="rect">
                <a:avLst/>
              </a:prstGeom>
              <a:blipFill rotWithShape="0">
                <a:blip r:embed="rId5"/>
                <a:stretch>
                  <a:fillRect b="-15000"/>
                </a:stretch>
              </a:blipFill>
            </p:spPr>
            <p:txBody>
              <a:bodyPr/>
              <a:lstStyle/>
              <a:p>
                <a:r>
                  <a:rPr lang="en-US">
                    <a:noFill/>
                  </a:rPr>
                  <a:t> </a:t>
                </a:r>
              </a:p>
            </p:txBody>
          </p:sp>
        </mc:Fallback>
      </mc:AlternateContent>
      <p:sp>
        <p:nvSpPr>
          <p:cNvPr id="15" name="TextBox 14"/>
          <p:cNvSpPr txBox="1"/>
          <p:nvPr/>
        </p:nvSpPr>
        <p:spPr>
          <a:xfrm>
            <a:off x="1914926" y="3712270"/>
            <a:ext cx="1539413" cy="338554"/>
          </a:xfrm>
          <a:prstGeom prst="rect">
            <a:avLst/>
          </a:prstGeom>
          <a:noFill/>
        </p:spPr>
        <p:txBody>
          <a:bodyPr wrap="square" rtlCol="0">
            <a:spAutoFit/>
          </a:bodyPr>
          <a:lstStyle/>
          <a:p>
            <a:r>
              <a:rPr lang="vi-VN" sz="1600"/>
              <a:t>chia hết cho 3” </a:t>
            </a:r>
          </a:p>
        </p:txBody>
      </p:sp>
      <p:sp>
        <p:nvSpPr>
          <p:cNvPr id="16" name="TextBox 15"/>
          <p:cNvSpPr txBox="1"/>
          <p:nvPr/>
        </p:nvSpPr>
        <p:spPr>
          <a:xfrm>
            <a:off x="607121" y="4081602"/>
            <a:ext cx="1872341" cy="584775"/>
          </a:xfrm>
          <a:prstGeom prst="rect">
            <a:avLst/>
          </a:prstGeom>
          <a:noFill/>
        </p:spPr>
        <p:txBody>
          <a:bodyPr wrap="square" rtlCol="0">
            <a:spAutoFit/>
          </a:bodyPr>
          <a:lstStyle/>
          <a:p>
            <a:r>
              <a:rPr lang="vi-VN" sz="1600"/>
              <a:t>(n là số tự nhiên)</a:t>
            </a:r>
            <a:endParaRPr lang="en-US" sz="1600"/>
          </a:p>
          <a:p>
            <a:endParaRPr lang="en-US" sz="1600"/>
          </a:p>
        </p:txBody>
      </p:sp>
      <p:sp>
        <p:nvSpPr>
          <p:cNvPr id="106" name="TextBox 105"/>
          <p:cNvSpPr txBox="1"/>
          <p:nvPr/>
        </p:nvSpPr>
        <p:spPr>
          <a:xfrm>
            <a:off x="4766043" y="1059836"/>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18" name="Rectangle 17"/>
              <p:cNvSpPr/>
              <p:nvPr/>
            </p:nvSpPr>
            <p:spPr>
              <a:xfrm>
                <a:off x="4474885" y="1513835"/>
                <a:ext cx="4073281" cy="867097"/>
              </a:xfrm>
              <a:prstGeom prst="rect">
                <a:avLst/>
              </a:prstGeom>
            </p:spPr>
            <p:txBody>
              <a:bodyPr wrap="square">
                <a:spAutoFit/>
              </a:bodyPr>
              <a:lstStyle/>
              <a:p>
                <a:pPr>
                  <a:lnSpc>
                    <a:spcPct val="150000"/>
                  </a:lnSpc>
                </a:pPr>
                <a:r>
                  <a:rPr lang="vi-VN" sz="1600">
                    <a:latin typeface="+mn-lt"/>
                    <a:ea typeface="Calibri" panose="020F0502020204030204" pitchFamily="34" charset="0"/>
                  </a:rPr>
                  <a:t>a</a:t>
                </a:r>
                <a:r>
                  <a:rPr lang="en-US" sz="1600">
                    <a:latin typeface="+mn-lt"/>
                    <a:ea typeface="Calibri" panose="020F0502020204030204" pitchFamily="34" charset="0"/>
                  </a:rPr>
                  <a:t>) Khi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cs typeface="Times New Roman" panose="02020603050405020304" pitchFamily="18" charset="0"/>
                          </a:rPr>
                        </m:ctrlPr>
                      </m:radPr>
                      <m:deg/>
                      <m:e>
                        <m:r>
                          <a:rPr lang="en-US" sz="1600">
                            <a:latin typeface="Cambria Math" panose="02040503050406030204" pitchFamily="18" charset="0"/>
                            <a:ea typeface="Calibri" panose="020F0502020204030204" pitchFamily="34" charset="0"/>
                            <a:cs typeface="Times New Roman" panose="02020603050405020304" pitchFamily="18" charset="0"/>
                          </a:rPr>
                          <m:t>2</m:t>
                        </m:r>
                      </m:e>
                    </m:rad>
                  </m:oMath>
                </a14:m>
                <a:r>
                  <a:rPr lang="en-US" sz="1600">
                    <a:latin typeface="+mn-lt"/>
                    <a:ea typeface="Calibri" panose="020F0502020204030204" pitchFamily="34" charset="0"/>
                  </a:rPr>
                  <a:t> hoặc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cs typeface="Times New Roman" panose="02020603050405020304" pitchFamily="18" charset="0"/>
                          </a:rPr>
                        </m:ctrlPr>
                      </m:radPr>
                      <m:deg/>
                      <m:e>
                        <m:r>
                          <a:rPr lang="en-US" sz="1600">
                            <a:latin typeface="Cambria Math" panose="02040503050406030204" pitchFamily="18" charset="0"/>
                            <a:ea typeface="Calibri" panose="020F0502020204030204" pitchFamily="34" charset="0"/>
                            <a:cs typeface="Times New Roman" panose="02020603050405020304" pitchFamily="18" charset="0"/>
                          </a:rPr>
                          <m:t>2</m:t>
                        </m:r>
                      </m:e>
                    </m:rad>
                  </m:oMath>
                </a14:m>
                <a:r>
                  <a:rPr lang="en-US" sz="1600">
                    <a:latin typeface="+mn-lt"/>
                    <a:ea typeface="Calibri" panose="020F0502020204030204" pitchFamily="34" charset="0"/>
                  </a:rPr>
                  <a:t> thì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n-lt"/>
                    <a:ea typeface="Calibri" panose="020F0502020204030204" pitchFamily="34" charset="0"/>
                  </a:rPr>
                  <a:t> đúng;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n-lt"/>
                    <a:ea typeface="Calibri" panose="020F0502020204030204" pitchFamily="34" charset="0"/>
                  </a:rPr>
                  <a:t> sai với các giá trị (thực) khác của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latin typeface="+mn-lt"/>
                    <a:ea typeface="Calibri" panose="020F0502020204030204" pitchFamily="34" charset="0"/>
                  </a:rPr>
                  <a:t>.</a:t>
                </a:r>
                <a:endParaRPr lang="en-US" sz="160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4474885" y="1513835"/>
                <a:ext cx="4073281" cy="867097"/>
              </a:xfrm>
              <a:prstGeom prst="rect">
                <a:avLst/>
              </a:prstGeom>
              <a:blipFill rotWithShape="0">
                <a:blip r:embed="rId6"/>
                <a:stretch>
                  <a:fillRect l="-749" r="-1198" b="-2797"/>
                </a:stretch>
              </a:blipFill>
            </p:spPr>
            <p:txBody>
              <a:bodyPr/>
              <a:lstStyle/>
              <a:p>
                <a:r>
                  <a:rPr lang="en-US">
                    <a:noFill/>
                  </a:rPr>
                  <a:t> </a:t>
                </a:r>
              </a:p>
            </p:txBody>
          </p:sp>
        </mc:Fallback>
      </mc:AlternateContent>
      <p:sp>
        <p:nvSpPr>
          <p:cNvPr id="20" name="Rectangle 19"/>
          <p:cNvSpPr/>
          <p:nvPr/>
        </p:nvSpPr>
        <p:spPr>
          <a:xfrm>
            <a:off x="4471634" y="3240245"/>
            <a:ext cx="4302767" cy="1569660"/>
          </a:xfrm>
          <a:prstGeom prst="rect">
            <a:avLst/>
          </a:prstGeom>
        </p:spPr>
        <p:txBody>
          <a:bodyPr wrap="square">
            <a:spAutoFit/>
          </a:bodyPr>
          <a:lstStyle/>
          <a:p>
            <a:pPr algn="just">
              <a:lnSpc>
                <a:spcPct val="150000"/>
              </a:lnSpc>
            </a:pPr>
            <a:r>
              <a:rPr lang="vi-VN" sz="1600">
                <a:latin typeface="+mn-lt"/>
              </a:rPr>
              <a:t>c) Với n = 1 ta được R(1): “1 + 2 chia hết cho 3” là một mệnh đề đúng.</a:t>
            </a:r>
          </a:p>
          <a:p>
            <a:pPr algn="just">
              <a:lnSpc>
                <a:spcPct val="150000"/>
              </a:lnSpc>
            </a:pPr>
            <a:r>
              <a:rPr lang="vi-VN" sz="1600">
                <a:latin typeface="+mn-lt"/>
              </a:rPr>
              <a:t>Với n = 2 ta được R(2): “2 + 2 chia hết cho 3” là một mệnh đề sai.</a:t>
            </a:r>
          </a:p>
        </p:txBody>
      </p:sp>
      <mc:AlternateContent xmlns:mc="http://schemas.openxmlformats.org/markup-compatibility/2006" xmlns:a14="http://schemas.microsoft.com/office/drawing/2010/main">
        <mc:Choice Requires="a14">
          <p:sp>
            <p:nvSpPr>
              <p:cNvPr id="22" name="Rectangle 21"/>
              <p:cNvSpPr/>
              <p:nvPr/>
            </p:nvSpPr>
            <p:spPr>
              <a:xfrm>
                <a:off x="4478299" y="2411601"/>
                <a:ext cx="4572000" cy="785343"/>
              </a:xfrm>
              <a:prstGeom prst="rect">
                <a:avLst/>
              </a:prstGeom>
            </p:spPr>
            <p:txBody>
              <a:bodyPr>
                <a:spAutoFit/>
              </a:bodyPr>
              <a:lstStyle/>
              <a:p>
                <a:pPr>
                  <a:lnSpc>
                    <a:spcPct val="150000"/>
                  </a:lnSpc>
                </a:pPr>
                <a:r>
                  <a:rPr lang="en-US" sz="1600">
                    <a:ea typeface="Calibri" panose="020F0502020204030204" pitchFamily="34" charset="0"/>
                  </a:rPr>
                  <a:t>b)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ea typeface="Calibri" panose="020F0502020204030204" pitchFamily="34" charset="0"/>
                  </a:rPr>
                  <a:t> đúng với mọi giá trị (thực) của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ea typeface="Calibri" panose="020F0502020204030204" pitchFamily="34" charset="0"/>
                  </a:rPr>
                  <a:t>;</a:t>
                </a:r>
                <a:endParaRPr lang="vi-VN" sz="1600">
                  <a:ea typeface="Calibri" panose="020F0502020204030204" pitchFamily="34" charset="0"/>
                </a:endParaRPr>
              </a:p>
              <a:p>
                <a:pPr>
                  <a:lnSpc>
                    <a:spcPct val="150000"/>
                  </a:lnSpc>
                </a:pPr>
                <a:r>
                  <a:rPr lang="en-US" sz="1600">
                    <a:ea typeface="Calibri" panose="020F0502020204030204" pitchFamily="34" charset="0"/>
                  </a:rPr>
                  <a:t>không có giá trị của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ea typeface="Calibri" panose="020F0502020204030204" pitchFamily="34" charset="0"/>
                  </a:rPr>
                  <a:t> đề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ea typeface="Calibri" panose="020F0502020204030204" pitchFamily="34" charset="0"/>
                  </a:rPr>
                  <a:t> sai.</a:t>
                </a:r>
                <a:endParaRPr lang="en-US"/>
              </a:p>
            </p:txBody>
          </p:sp>
        </mc:Choice>
        <mc:Fallback xmlns="">
          <p:sp>
            <p:nvSpPr>
              <p:cNvPr id="22" name="Rectangle 21"/>
              <p:cNvSpPr>
                <a:spLocks noRot="1" noChangeAspect="1" noMove="1" noResize="1" noEditPoints="1" noAdjustHandles="1" noChangeArrowheads="1" noChangeShapeType="1" noTextEdit="1"/>
              </p:cNvSpPr>
              <p:nvPr/>
            </p:nvSpPr>
            <p:spPr>
              <a:xfrm>
                <a:off x="4478299" y="2411601"/>
                <a:ext cx="4572000" cy="785343"/>
              </a:xfrm>
              <a:prstGeom prst="rect">
                <a:avLst/>
              </a:prstGeom>
              <a:blipFill rotWithShape="0">
                <a:blip r:embed="rId7"/>
                <a:stretch>
                  <a:fillRect l="-800" b="-1015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strVal val="#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fade">
                                      <p:cBhvr>
                                        <p:cTn id="46" dur="500"/>
                                        <p:tgtEl>
                                          <p:spTgt spid="22">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xEl>
                                              <p:pRg st="1" end="1"/>
                                            </p:txEl>
                                          </p:spTgt>
                                        </p:tgtEl>
                                        <p:attrNameLst>
                                          <p:attrName>style.visibility</p:attrName>
                                        </p:attrNameLst>
                                      </p:cBhvr>
                                      <p:to>
                                        <p:strVal val="visible"/>
                                      </p:to>
                                    </p:set>
                                    <p:animEffect transition="in" filter="fade">
                                      <p:cBhvr>
                                        <p:cTn id="49" dur="500"/>
                                        <p:tgtEl>
                                          <p:spTgt spid="2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06"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23" name="Group 122"/>
          <p:cNvGrpSpPr/>
          <p:nvPr/>
        </p:nvGrpSpPr>
        <p:grpSpPr>
          <a:xfrm>
            <a:off x="205262" y="609781"/>
            <a:ext cx="4707824" cy="496281"/>
            <a:chOff x="168976" y="167095"/>
            <a:chExt cx="4707824" cy="496281"/>
          </a:xfrm>
        </p:grpSpPr>
        <p:grpSp>
          <p:nvGrpSpPr>
            <p:cNvPr id="124" name="Google Shape;939;p37"/>
            <p:cNvGrpSpPr/>
            <p:nvPr/>
          </p:nvGrpSpPr>
          <p:grpSpPr>
            <a:xfrm>
              <a:off x="304680" y="216019"/>
              <a:ext cx="479900" cy="412741"/>
              <a:chOff x="5395463" y="832475"/>
              <a:chExt cx="751675" cy="744325"/>
            </a:xfrm>
          </p:grpSpPr>
          <p:sp>
            <p:nvSpPr>
              <p:cNvPr id="127"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Rectangle 124"/>
            <p:cNvSpPr/>
            <p:nvPr/>
          </p:nvSpPr>
          <p:spPr>
            <a:xfrm>
              <a:off x="813277" y="167095"/>
              <a:ext cx="4063523" cy="461665"/>
            </a:xfrm>
            <a:prstGeom prst="rect">
              <a:avLst/>
            </a:prstGeom>
          </p:spPr>
          <p:txBody>
            <a:bodyPr wrap="square">
              <a:spAutoFit/>
            </a:bodyPr>
            <a:lstStyle/>
            <a:p>
              <a:r>
                <a:rPr lang="en-US" sz="2400" b="1">
                  <a:solidFill>
                    <a:schemeClr val="accent3"/>
                  </a:solidFill>
                </a:rPr>
                <a:t>MỆNH ĐỀ </a:t>
              </a:r>
              <a:r>
                <a:rPr lang="vi-VN" sz="2400" b="1">
                  <a:solidFill>
                    <a:schemeClr val="accent3"/>
                  </a:solidFill>
                </a:rPr>
                <a:t>PHỦ ĐỊNH</a:t>
              </a:r>
              <a:endParaRPr lang="en-US" sz="2400" b="1" dirty="0">
                <a:solidFill>
                  <a:schemeClr val="accent3"/>
                </a:solidFill>
              </a:endParaRPr>
            </a:p>
          </p:txBody>
        </p:sp>
        <p:sp>
          <p:nvSpPr>
            <p:cNvPr id="126" name="TextBox 125"/>
            <p:cNvSpPr txBox="1"/>
            <p:nvPr/>
          </p:nvSpPr>
          <p:spPr>
            <a:xfrm>
              <a:off x="168976" y="201711"/>
              <a:ext cx="720662" cy="461665"/>
            </a:xfrm>
            <a:prstGeom prst="rect">
              <a:avLst/>
            </a:prstGeom>
            <a:noFill/>
          </p:spPr>
          <p:txBody>
            <a:bodyPr wrap="square" rtlCol="0">
              <a:spAutoFit/>
            </a:bodyPr>
            <a:lstStyle/>
            <a:p>
              <a:pPr algn="ctr"/>
              <a:r>
                <a:rPr lang="vi-VN" sz="2400" b="1"/>
                <a:t>3</a:t>
              </a:r>
              <a:endParaRPr lang="en-US" sz="2400" b="1" dirty="0"/>
            </a:p>
          </p:txBody>
        </p:sp>
      </p:grpSp>
      <p:pic>
        <p:nvPicPr>
          <p:cNvPr id="129" name="Picture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67" y="1263087"/>
            <a:ext cx="366498" cy="338423"/>
          </a:xfrm>
          <a:prstGeom prst="rect">
            <a:avLst/>
          </a:prstGeom>
        </p:spPr>
      </p:pic>
      <p:sp>
        <p:nvSpPr>
          <p:cNvPr id="130" name="TextBox 129"/>
          <p:cNvSpPr txBox="1"/>
          <p:nvPr/>
        </p:nvSpPr>
        <p:spPr>
          <a:xfrm>
            <a:off x="652393" y="1216678"/>
            <a:ext cx="1227637" cy="646331"/>
          </a:xfrm>
          <a:prstGeom prst="rect">
            <a:avLst/>
          </a:prstGeom>
          <a:noFill/>
        </p:spPr>
        <p:txBody>
          <a:bodyPr wrap="square" rtlCol="0">
            <a:spAutoFit/>
          </a:bodyPr>
          <a:lstStyle/>
          <a:p>
            <a:r>
              <a:rPr lang="nl-NL" sz="1800" b="1"/>
              <a:t>HĐKP </a:t>
            </a:r>
            <a:r>
              <a:rPr lang="vi-VN" sz="1800" b="1"/>
              <a:t>3</a:t>
            </a:r>
            <a:r>
              <a:rPr lang="nl-NL" sz="1800" b="1"/>
              <a:t>:</a:t>
            </a:r>
            <a:endParaRPr lang="en-US" sz="1800"/>
          </a:p>
          <a:p>
            <a:endParaRPr lang="en-US" sz="1800"/>
          </a:p>
        </p:txBody>
      </p:sp>
      <mc:AlternateContent xmlns:mc="http://schemas.openxmlformats.org/markup-compatibility/2006" xmlns:a14="http://schemas.microsoft.com/office/drawing/2010/main">
        <mc:Choice Requires="a14">
          <p:sp>
            <p:nvSpPr>
              <p:cNvPr id="15" name="TextBox 14"/>
              <p:cNvSpPr txBox="1"/>
              <p:nvPr/>
            </p:nvSpPr>
            <p:spPr>
              <a:xfrm>
                <a:off x="652393" y="1547594"/>
                <a:ext cx="7979335" cy="338554"/>
              </a:xfrm>
              <a:prstGeom prst="rect">
                <a:avLst/>
              </a:prstGeom>
              <a:noFill/>
            </p:spPr>
            <p:txBody>
              <a:bodyPr wrap="square" rtlCol="0">
                <a:spAutoFit/>
              </a:bodyPr>
              <a:lstStyle/>
              <a:p>
                <a:r>
                  <a:rPr lang="vi-VN" sz="1600"/>
                  <a:t>X</a:t>
                </a:r>
                <a:r>
                  <a:rPr lang="en-US" sz="1600"/>
                  <a:t>ét các cặp mệnh đề nằm cùng dòng của bảng (có hai cột </a:t>
                </a:r>
                <a14:m>
                  <m:oMath xmlns:m="http://schemas.openxmlformats.org/officeDocument/2006/math">
                    <m:r>
                      <a:rPr lang="vi-VN" sz="1600" b="0" i="1" smtClean="0">
                        <a:latin typeface="Cambria Math" panose="02040503050406030204" pitchFamily="18" charset="0"/>
                      </a:rPr>
                      <m:t>𝑃</m:t>
                    </m:r>
                  </m:oMath>
                </a14:m>
                <a:r>
                  <a:rPr lang="en-US" sz="1600"/>
                  <a:t> và </a:t>
                </a:r>
                <a14:m>
                  <m:oMath xmlns:m="http://schemas.openxmlformats.org/officeDocument/2006/math">
                    <m:acc>
                      <m:accPr>
                        <m:chr m:val="̅"/>
                        <m:ctrlPr>
                          <a:rPr lang="en-US" sz="1600" i="1" smtClean="0">
                            <a:latin typeface="Cambria Math" panose="02040503050406030204" pitchFamily="18" charset="0"/>
                          </a:rPr>
                        </m:ctrlPr>
                      </m:accPr>
                      <m:e>
                        <m:r>
                          <a:rPr lang="vi-VN" sz="1600" b="0" i="1" smtClean="0">
                            <a:latin typeface="Cambria Math" panose="02040503050406030204" pitchFamily="18" charset="0"/>
                          </a:rPr>
                          <m:t>𝑃</m:t>
                        </m:r>
                      </m:e>
                    </m:acc>
                  </m:oMath>
                </a14:m>
                <a:r>
                  <a:rPr lang="en-US" sz="1600"/>
                  <a:t>) sau đây:</a:t>
                </a:r>
              </a:p>
            </p:txBody>
          </p:sp>
        </mc:Choice>
        <mc:Fallback xmlns="">
          <p:sp>
            <p:nvSpPr>
              <p:cNvPr id="15" name="TextBox 14"/>
              <p:cNvSpPr txBox="1">
                <a:spLocks noRot="1" noChangeAspect="1" noMove="1" noResize="1" noEditPoints="1" noAdjustHandles="1" noChangeArrowheads="1" noChangeShapeType="1" noTextEdit="1"/>
              </p:cNvSpPr>
              <p:nvPr/>
            </p:nvSpPr>
            <p:spPr>
              <a:xfrm>
                <a:off x="652393" y="1547594"/>
                <a:ext cx="7979335" cy="338554"/>
              </a:xfrm>
              <a:prstGeom prst="rect">
                <a:avLst/>
              </a:prstGeom>
              <a:blipFill rotWithShape="0">
                <a:blip r:embed="rId4"/>
                <a:stretch>
                  <a:fillRect l="-38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1081953670"/>
                  </p:ext>
                </p:extLst>
              </p:nvPr>
            </p:nvGraphicFramePr>
            <p:xfrm>
              <a:off x="1487714" y="2078264"/>
              <a:ext cx="6096000" cy="1854200"/>
            </p:xfrm>
            <a:graphic>
              <a:graphicData uri="http://schemas.openxmlformats.org/drawingml/2006/table">
                <a:tbl>
                  <a:tblPr firstRow="1" bandRow="1">
                    <a:tableStyleId>{F2DE63D5-997A-4646-A377-4702673A728D}</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vi-VN" sz="1600" smtClean="0">
                                    <a:latin typeface="Cambria Math" panose="02040503050406030204" pitchFamily="18" charset="0"/>
                                  </a:rPr>
                                  <m:t>𝑃</m:t>
                                </m:r>
                              </m:oMath>
                            </m:oMathPara>
                          </a14:m>
                          <a:endParaRPr lang="en-US" sz="1600">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vi-VN" sz="1600" smtClean="0">
                                        <a:latin typeface="Cambria Math" panose="02040503050406030204" pitchFamily="18" charset="0"/>
                                      </a:rPr>
                                      <m:t>𝑃</m:t>
                                    </m:r>
                                  </m:e>
                                </m:acc>
                              </m:oMath>
                            </m:oMathPara>
                          </a14:m>
                          <a:endParaRPr lang="en-US" sz="1600">
                            <a:ln>
                              <a:solidFill>
                                <a:schemeClr val="accent6"/>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a:ln>
                                <a:solidFill>
                                  <a:schemeClr val="tx1"/>
                                </a:solidFill>
                              </a:ln>
                              <a:solidFill>
                                <a:schemeClr val="tx1"/>
                              </a:solidFill>
                              <a:effectLst/>
                            </a:rPr>
                            <a:t>Dơi</a:t>
                          </a:r>
                          <a:r>
                            <a:rPr lang="vi-VN" b="0" baseline="0">
                              <a:ln>
                                <a:solidFill>
                                  <a:schemeClr val="tx1"/>
                                </a:solidFill>
                              </a:ln>
                              <a:solidFill>
                                <a:schemeClr val="tx1"/>
                              </a:solidFill>
                              <a:effectLst/>
                            </a:rPr>
                            <a:t> là một loài chim.</a:t>
                          </a:r>
                          <a:endParaRPr lang="en-US" b="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m:rPr>
                                  <m:nor/>
                                </m:rPr>
                                <a:rPr lang="vi-VN" b="0" smtClean="0">
                                  <a:ln>
                                    <a:solidFill>
                                      <a:schemeClr val="tx1"/>
                                    </a:solidFill>
                                  </a:ln>
                                  <a:solidFill>
                                    <a:schemeClr val="tx1"/>
                                  </a:solidFill>
                                </a:rPr>
                                <m:t>D</m:t>
                              </m:r>
                              <m:r>
                                <m:rPr>
                                  <m:nor/>
                                </m:rPr>
                                <a:rPr lang="vi-VN" b="0" smtClean="0">
                                  <a:ln>
                                    <a:solidFill>
                                      <a:schemeClr val="tx1"/>
                                    </a:solidFill>
                                  </a:ln>
                                  <a:solidFill>
                                    <a:schemeClr val="tx1"/>
                                  </a:solidFill>
                                </a:rPr>
                                <m:t>ơ</m:t>
                              </m:r>
                              <m:r>
                                <m:rPr>
                                  <m:nor/>
                                </m:rPr>
                                <a:rPr lang="vi-VN" b="0" smtClean="0">
                                  <a:ln>
                                    <a:solidFill>
                                      <a:schemeClr val="tx1"/>
                                    </a:solidFill>
                                  </a:ln>
                                  <a:solidFill>
                                    <a:schemeClr val="tx1"/>
                                  </a:solidFill>
                                </a:rPr>
                                <m:t>i</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kh</m:t>
                              </m:r>
                              <m:r>
                                <m:rPr>
                                  <m:nor/>
                                </m:rPr>
                                <a:rPr lang="vi-VN" b="0" smtClean="0">
                                  <a:ln>
                                    <a:solidFill>
                                      <a:schemeClr val="tx1"/>
                                    </a:solidFill>
                                  </a:ln>
                                  <a:solidFill>
                                    <a:schemeClr val="tx1"/>
                                  </a:solidFill>
                                </a:rPr>
                                <m:t>ô</m:t>
                              </m:r>
                              <m:r>
                                <m:rPr>
                                  <m:nor/>
                                </m:rPr>
                                <a:rPr lang="vi-VN" b="0" smtClean="0">
                                  <a:ln>
                                    <a:solidFill>
                                      <a:schemeClr val="tx1"/>
                                    </a:solidFill>
                                  </a:ln>
                                  <a:solidFill>
                                    <a:schemeClr val="tx1"/>
                                  </a:solidFill>
                                </a:rPr>
                                <m:t>ng</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ph</m:t>
                              </m:r>
                              <m:r>
                                <m:rPr>
                                  <m:nor/>
                                </m:rPr>
                                <a:rPr lang="vi-VN" b="0" smtClean="0">
                                  <a:ln>
                                    <a:solidFill>
                                      <a:schemeClr val="tx1"/>
                                    </a:solidFill>
                                  </a:ln>
                                  <a:solidFill>
                                    <a:schemeClr val="tx1"/>
                                  </a:solidFill>
                                </a:rPr>
                                <m:t>ả</m:t>
                              </m:r>
                              <m:r>
                                <m:rPr>
                                  <m:nor/>
                                </m:rPr>
                                <a:rPr lang="vi-VN" b="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m:t>
                              </m:r>
                              <m:r>
                                <m:rPr>
                                  <m:nor/>
                                </m:rPr>
                                <a:rPr lang="vi-VN" b="0" baseline="0" smtClean="0">
                                  <a:ln>
                                    <a:solidFill>
                                      <a:schemeClr val="tx1"/>
                                    </a:solidFill>
                                  </a:ln>
                                  <a:solidFill>
                                    <a:schemeClr val="tx1"/>
                                  </a:solidFill>
                                </a:rPr>
                                <m:t>à </m:t>
                              </m:r>
                              <m:r>
                                <m:rPr>
                                  <m:nor/>
                                </m:rPr>
                                <a:rPr lang="vi-VN" b="0" baseline="0" smtClean="0">
                                  <a:ln>
                                    <a:solidFill>
                                      <a:schemeClr val="tx1"/>
                                    </a:solidFill>
                                  </a:ln>
                                  <a:solidFill>
                                    <a:schemeClr val="tx1"/>
                                  </a:solidFill>
                                </a:rPr>
                                <m:t>m</m:t>
                              </m:r>
                              <m:r>
                                <m:rPr>
                                  <m:nor/>
                                </m:rPr>
                                <a:rPr lang="vi-VN" b="0" baseline="0" smtClean="0">
                                  <a:ln>
                                    <a:solidFill>
                                      <a:schemeClr val="tx1"/>
                                    </a:solidFill>
                                  </a:ln>
                                  <a:solidFill>
                                    <a:schemeClr val="tx1"/>
                                  </a:solidFill>
                                </a:rPr>
                                <m:t>ộ</m:t>
                              </m:r>
                              <m:r>
                                <m:rPr>
                                  <m:nor/>
                                </m:rPr>
                                <a:rPr lang="vi-VN" b="0" baseline="0" smtClean="0">
                                  <a:ln>
                                    <a:solidFill>
                                      <a:schemeClr val="tx1"/>
                                    </a:solidFill>
                                  </a:ln>
                                  <a:solidFill>
                                    <a:schemeClr val="tx1"/>
                                  </a:solidFill>
                                </a:rPr>
                                <m:t>t</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lo</m:t>
                              </m:r>
                              <m:r>
                                <m:rPr>
                                  <m:nor/>
                                </m:rPr>
                                <a:rPr lang="vi-VN" b="0" baseline="0" smtClean="0">
                                  <a:ln>
                                    <a:solidFill>
                                      <a:schemeClr val="tx1"/>
                                    </a:solidFill>
                                  </a:ln>
                                  <a:solidFill>
                                    <a:schemeClr val="tx1"/>
                                  </a:solidFill>
                                </a:rPr>
                                <m:t>à</m:t>
                              </m:r>
                              <m:r>
                                <m:rPr>
                                  <m:nor/>
                                </m:rPr>
                                <a:rPr lang="vi-VN" b="0" baseline="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chim</m:t>
                              </m:r>
                            </m:oMath>
                          </a14:m>
                          <a:r>
                            <a:rPr lang="vi-VN" b="0">
                              <a:ln>
                                <a:solidFill>
                                  <a:schemeClr val="tx1"/>
                                </a:solidFill>
                              </a:ln>
                              <a:solidFill>
                                <a:schemeClr val="tx1"/>
                              </a:solidFill>
                            </a:rPr>
                            <a:t>.</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không</a:t>
                          </a:r>
                          <a:r>
                            <a:rPr lang="vi-VN" b="0" baseline="0">
                              <a:ln>
                                <a:solidFill>
                                  <a:schemeClr val="tx1"/>
                                </a:solidFill>
                              </a:ln>
                              <a:solidFill>
                                <a:schemeClr val="tx1"/>
                              </a:solidFill>
                            </a:rPr>
                            <a:t> phải 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a:t>
                          </a:r>
                          <a:r>
                            <a:rPr lang="vi-VN" b="0" baseline="0">
                              <a:ln>
                                <a:solidFill>
                                  <a:schemeClr val="tx1"/>
                                </a:solidFill>
                              </a:ln>
                              <a:solidFill>
                                <a:schemeClr val="tx1"/>
                              </a:solidFill>
                            </a:rPr>
                            <a:t>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&gt;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1081953670"/>
                  </p:ext>
                </p:extLst>
              </p:nvPr>
            </p:nvGraphicFramePr>
            <p:xfrm>
              <a:off x="1487714" y="2078264"/>
              <a:ext cx="6096000" cy="1854200"/>
            </p:xfrm>
            <a:graphic>
              <a:graphicData uri="http://schemas.openxmlformats.org/drawingml/2006/table">
                <a:tbl>
                  <a:tblPr firstRow="1" bandRow="1">
                    <a:tableStyleId>{F2DE63D5-997A-4646-A377-4702673A728D}</a:tableStyleId>
                  </a:tblPr>
                  <a:tblGrid>
                    <a:gridCol w="3048000"/>
                    <a:gridCol w="3048000"/>
                  </a:tblGrid>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200" r="-100000" b="-40327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100400" r="-200" b="-403279"/>
                          </a:stretch>
                        </a:blipFill>
                      </a:tcPr>
                    </a:tc>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smtClean="0">
                              <a:ln>
                                <a:solidFill>
                                  <a:schemeClr val="tx1"/>
                                </a:solidFill>
                              </a:ln>
                              <a:solidFill>
                                <a:schemeClr val="tx1"/>
                              </a:solidFill>
                              <a:effectLst/>
                            </a:rPr>
                            <a:t>Dơi</a:t>
                          </a:r>
                          <a:r>
                            <a:rPr lang="vi-VN" b="0" baseline="0" smtClean="0">
                              <a:ln>
                                <a:solidFill>
                                  <a:schemeClr val="tx1"/>
                                </a:solidFill>
                              </a:ln>
                              <a:solidFill>
                                <a:schemeClr val="tx1"/>
                              </a:solidFill>
                              <a:effectLst/>
                            </a:rPr>
                            <a:t> là một loài chim.</a:t>
                          </a:r>
                          <a:endParaRPr lang="en-US" b="0" smtClean="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100400" t="-100000" r="-200" b="-30327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200" t="-196774" r="-100000" b="-198387"/>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100400" t="-196774" r="-200" b="-198387"/>
                          </a:stretch>
                        </a:blipFill>
                      </a:tcPr>
                    </a:tc>
                  </a:tr>
                  <a:tr h="370840">
                    <a:tc>
                      <a:txBody>
                        <a:bodyPr/>
                        <a:lstStyle/>
                        <a:p>
                          <a:endParaRPr lang="en-US"/>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200" t="-301639" r="-100000" b="-10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100400" t="-301639" r="-200" b="-10163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200" t="-401639" r="-100000" b="-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5"/>
                          <a:stretch>
                            <a:fillRect l="-100400" t="-401639" r="-200" b="-1639"/>
                          </a:stretch>
                        </a:blipFill>
                      </a:tcPr>
                    </a:tc>
                  </a:tr>
                </a:tbl>
              </a:graphicData>
            </a:graphic>
          </p:graphicFrame>
        </mc:Fallback>
      </mc:AlternateContent>
      <p:sp>
        <p:nvSpPr>
          <p:cNvPr id="19" name="Rectangle 18"/>
          <p:cNvSpPr/>
          <p:nvPr/>
        </p:nvSpPr>
        <p:spPr>
          <a:xfrm>
            <a:off x="1777999" y="4167968"/>
            <a:ext cx="6139543" cy="338554"/>
          </a:xfrm>
          <a:prstGeom prst="rect">
            <a:avLst/>
          </a:prstGeom>
        </p:spPr>
        <p:txBody>
          <a:bodyPr wrap="square">
            <a:spAutoFit/>
          </a:bodyPr>
          <a:lstStyle/>
          <a:p>
            <a:r>
              <a:rPr lang="en-US" sz="1600">
                <a:solidFill>
                  <a:srgbClr val="333333"/>
                </a:solidFill>
                <a:latin typeface="+mn-lt"/>
              </a:rPr>
              <a:t>Nêu nhận xét về tính đúng sai của hai mệnh đề cùng cặp.</a:t>
            </a:r>
            <a:endParaRPr lang="en-US" sz="1600">
              <a:latin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p:cTn id="12" dur="500" fill="hold"/>
                                        <p:tgtEl>
                                          <p:spTgt spid="129"/>
                                        </p:tgtEl>
                                        <p:attrNameLst>
                                          <p:attrName>ppt_w</p:attrName>
                                        </p:attrNameLst>
                                      </p:cBhvr>
                                      <p:tavLst>
                                        <p:tav tm="0">
                                          <p:val>
                                            <p:fltVal val="0"/>
                                          </p:val>
                                        </p:tav>
                                        <p:tav tm="100000">
                                          <p:val>
                                            <p:strVal val="#ppt_w"/>
                                          </p:val>
                                        </p:tav>
                                      </p:tavLst>
                                    </p:anim>
                                    <p:anim calcmode="lin" valueType="num">
                                      <p:cBhvr>
                                        <p:cTn id="13" dur="500" fill="hold"/>
                                        <p:tgtEl>
                                          <p:spTgt spid="129"/>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2"/>
        <p:cNvGrpSpPr/>
        <p:nvPr/>
      </p:nvGrpSpPr>
      <p:grpSpPr>
        <a:xfrm>
          <a:off x="0" y="0"/>
          <a:ext cx="0" cy="0"/>
          <a:chOff x="0" y="0"/>
          <a:chExt cx="0" cy="0"/>
        </a:xfrm>
      </p:grpSpPr>
      <p:sp>
        <p:nvSpPr>
          <p:cNvPr id="12" name="Rectangle 11"/>
          <p:cNvSpPr/>
          <p:nvPr/>
        </p:nvSpPr>
        <p:spPr>
          <a:xfrm>
            <a:off x="689425" y="2439351"/>
            <a:ext cx="8309428" cy="1985672"/>
          </a:xfrm>
          <a:prstGeom prst="rect">
            <a:avLst/>
          </a:prstGeom>
        </p:spPr>
        <p:txBody>
          <a:bodyPr wrap="square">
            <a:spAutoFit/>
          </a:bodyPr>
          <a:lstStyle/>
          <a:p>
            <a:pPr>
              <a:lnSpc>
                <a:spcPct val="200000"/>
              </a:lnSpc>
            </a:pPr>
            <a:r>
              <a:rPr lang="vi-VN" sz="1600"/>
              <a:t>"Dơi là một loài chim" là mệnh đề sai. "Dơi không phải là một loài chim" là mệnh đề đúng.</a:t>
            </a:r>
          </a:p>
          <a:p>
            <a:pPr>
              <a:lnSpc>
                <a:spcPct val="200000"/>
              </a:lnSpc>
            </a:pPr>
            <a:r>
              <a:rPr lang="vi-VN" sz="1600"/>
              <a:t>"</a:t>
            </a:r>
            <a:r>
              <a:rPr lang="el-GR" sz="1600"/>
              <a:t>π </a:t>
            </a:r>
            <a:r>
              <a:rPr lang="vi-VN" sz="1600"/>
              <a:t>không phải là một số hữu tỉ" là mệnh đề đúng. "</a:t>
            </a:r>
            <a:r>
              <a:rPr lang="el-GR" sz="1600"/>
              <a:t>π </a:t>
            </a:r>
            <a:r>
              <a:rPr lang="vi-VN" sz="1600"/>
              <a:t>là một số hữu tỉ" là mệnh đề sai.</a:t>
            </a:r>
          </a:p>
          <a:p>
            <a:pPr>
              <a:lnSpc>
                <a:spcPct val="200000"/>
              </a:lnSpc>
            </a:pPr>
            <a:r>
              <a:rPr lang="vi-VN" sz="1600"/>
              <a:t>                          là mệnh đề đúng.                           là mệnh đề sai.</a:t>
            </a:r>
          </a:p>
          <a:p>
            <a:pPr>
              <a:lnSpc>
                <a:spcPct val="200000"/>
              </a:lnSpc>
            </a:pPr>
            <a:r>
              <a:rPr lang="vi-VN" sz="1600"/>
              <a:t>                      là mệnh đề đúng.                       là mệnh đề sai. </a:t>
            </a:r>
            <a:endParaRPr lang="en-US" sz="1600"/>
          </a:p>
        </p:txBody>
      </p:sp>
      <mc:AlternateContent xmlns:mc="http://schemas.openxmlformats.org/markup-compatibility/2006" xmlns:a14="http://schemas.microsoft.com/office/drawing/2010/main">
        <mc:Choice Requires="a14">
          <p:graphicFrame>
            <p:nvGraphicFramePr>
              <p:cNvPr id="66" name="Table 65"/>
              <p:cNvGraphicFramePr>
                <a:graphicFrameLocks noGrp="1"/>
              </p:cNvGraphicFramePr>
              <p:nvPr>
                <p:extLst>
                  <p:ext uri="{D42A27DB-BD31-4B8C-83A1-F6EECF244321}">
                    <p14:modId xmlns:p14="http://schemas.microsoft.com/office/powerpoint/2010/main" val="1524159649"/>
                  </p:ext>
                </p:extLst>
              </p:nvPr>
            </p:nvGraphicFramePr>
            <p:xfrm>
              <a:off x="1483233" y="500621"/>
              <a:ext cx="6096000" cy="1854200"/>
            </p:xfrm>
            <a:graphic>
              <a:graphicData uri="http://schemas.openxmlformats.org/drawingml/2006/table">
                <a:tbl>
                  <a:tblPr firstRow="1" bandRow="1">
                    <a:tableStyleId>{F2DE63D5-997A-4646-A377-4702673A728D}</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vi-VN" sz="1600" smtClean="0">
                                    <a:latin typeface="Cambria Math" panose="02040503050406030204" pitchFamily="18" charset="0"/>
                                  </a:rPr>
                                  <m:t>𝑃</m:t>
                                </m:r>
                              </m:oMath>
                            </m:oMathPara>
                          </a14:m>
                          <a:endParaRPr lang="en-US" sz="1600">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vi-VN" sz="1600" smtClean="0">
                                        <a:latin typeface="Cambria Math" panose="02040503050406030204" pitchFamily="18" charset="0"/>
                                      </a:rPr>
                                      <m:t>𝑃</m:t>
                                    </m:r>
                                  </m:e>
                                </m:acc>
                              </m:oMath>
                            </m:oMathPara>
                          </a14:m>
                          <a:endParaRPr lang="en-US" sz="1600">
                            <a:ln>
                              <a:solidFill>
                                <a:schemeClr val="accent6"/>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a:ln>
                                <a:solidFill>
                                  <a:schemeClr val="tx1"/>
                                </a:solidFill>
                              </a:ln>
                              <a:solidFill>
                                <a:schemeClr val="tx1"/>
                              </a:solidFill>
                              <a:effectLst/>
                            </a:rPr>
                            <a:t>Dơi</a:t>
                          </a:r>
                          <a:r>
                            <a:rPr lang="vi-VN" b="0" baseline="0">
                              <a:ln>
                                <a:solidFill>
                                  <a:schemeClr val="tx1"/>
                                </a:solidFill>
                              </a:ln>
                              <a:solidFill>
                                <a:schemeClr val="tx1"/>
                              </a:solidFill>
                              <a:effectLst/>
                            </a:rPr>
                            <a:t> là một loài chim.</a:t>
                          </a:r>
                          <a:endParaRPr lang="en-US" b="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m:rPr>
                                  <m:nor/>
                                </m:rPr>
                                <a:rPr lang="vi-VN" b="0" smtClean="0">
                                  <a:ln>
                                    <a:solidFill>
                                      <a:schemeClr val="tx1"/>
                                    </a:solidFill>
                                  </a:ln>
                                  <a:solidFill>
                                    <a:schemeClr val="tx1"/>
                                  </a:solidFill>
                                </a:rPr>
                                <m:t>D</m:t>
                              </m:r>
                              <m:r>
                                <m:rPr>
                                  <m:nor/>
                                </m:rPr>
                                <a:rPr lang="vi-VN" b="0" smtClean="0">
                                  <a:ln>
                                    <a:solidFill>
                                      <a:schemeClr val="tx1"/>
                                    </a:solidFill>
                                  </a:ln>
                                  <a:solidFill>
                                    <a:schemeClr val="tx1"/>
                                  </a:solidFill>
                                </a:rPr>
                                <m:t>ơ</m:t>
                              </m:r>
                              <m:r>
                                <m:rPr>
                                  <m:nor/>
                                </m:rPr>
                                <a:rPr lang="vi-VN" b="0" smtClean="0">
                                  <a:ln>
                                    <a:solidFill>
                                      <a:schemeClr val="tx1"/>
                                    </a:solidFill>
                                  </a:ln>
                                  <a:solidFill>
                                    <a:schemeClr val="tx1"/>
                                  </a:solidFill>
                                </a:rPr>
                                <m:t>i</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kh</m:t>
                              </m:r>
                              <m:r>
                                <m:rPr>
                                  <m:nor/>
                                </m:rPr>
                                <a:rPr lang="vi-VN" b="0" smtClean="0">
                                  <a:ln>
                                    <a:solidFill>
                                      <a:schemeClr val="tx1"/>
                                    </a:solidFill>
                                  </a:ln>
                                  <a:solidFill>
                                    <a:schemeClr val="tx1"/>
                                  </a:solidFill>
                                </a:rPr>
                                <m:t>ô</m:t>
                              </m:r>
                              <m:r>
                                <m:rPr>
                                  <m:nor/>
                                </m:rPr>
                                <a:rPr lang="vi-VN" b="0" smtClean="0">
                                  <a:ln>
                                    <a:solidFill>
                                      <a:schemeClr val="tx1"/>
                                    </a:solidFill>
                                  </a:ln>
                                  <a:solidFill>
                                    <a:schemeClr val="tx1"/>
                                  </a:solidFill>
                                </a:rPr>
                                <m:t>ng</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ph</m:t>
                              </m:r>
                              <m:r>
                                <m:rPr>
                                  <m:nor/>
                                </m:rPr>
                                <a:rPr lang="vi-VN" b="0" smtClean="0">
                                  <a:ln>
                                    <a:solidFill>
                                      <a:schemeClr val="tx1"/>
                                    </a:solidFill>
                                  </a:ln>
                                  <a:solidFill>
                                    <a:schemeClr val="tx1"/>
                                  </a:solidFill>
                                </a:rPr>
                                <m:t>ả</m:t>
                              </m:r>
                              <m:r>
                                <m:rPr>
                                  <m:nor/>
                                </m:rPr>
                                <a:rPr lang="vi-VN" b="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m:t>
                              </m:r>
                              <m:r>
                                <m:rPr>
                                  <m:nor/>
                                </m:rPr>
                                <a:rPr lang="vi-VN" b="0" baseline="0" smtClean="0">
                                  <a:ln>
                                    <a:solidFill>
                                      <a:schemeClr val="tx1"/>
                                    </a:solidFill>
                                  </a:ln>
                                  <a:solidFill>
                                    <a:schemeClr val="tx1"/>
                                  </a:solidFill>
                                </a:rPr>
                                <m:t>à </m:t>
                              </m:r>
                              <m:r>
                                <m:rPr>
                                  <m:nor/>
                                </m:rPr>
                                <a:rPr lang="vi-VN" b="0" baseline="0" smtClean="0">
                                  <a:ln>
                                    <a:solidFill>
                                      <a:schemeClr val="tx1"/>
                                    </a:solidFill>
                                  </a:ln>
                                  <a:solidFill>
                                    <a:schemeClr val="tx1"/>
                                  </a:solidFill>
                                </a:rPr>
                                <m:t>m</m:t>
                              </m:r>
                              <m:r>
                                <m:rPr>
                                  <m:nor/>
                                </m:rPr>
                                <a:rPr lang="vi-VN" b="0" baseline="0" smtClean="0">
                                  <a:ln>
                                    <a:solidFill>
                                      <a:schemeClr val="tx1"/>
                                    </a:solidFill>
                                  </a:ln>
                                  <a:solidFill>
                                    <a:schemeClr val="tx1"/>
                                  </a:solidFill>
                                </a:rPr>
                                <m:t>ộ</m:t>
                              </m:r>
                              <m:r>
                                <m:rPr>
                                  <m:nor/>
                                </m:rPr>
                                <a:rPr lang="vi-VN" b="0" baseline="0" smtClean="0">
                                  <a:ln>
                                    <a:solidFill>
                                      <a:schemeClr val="tx1"/>
                                    </a:solidFill>
                                  </a:ln>
                                  <a:solidFill>
                                    <a:schemeClr val="tx1"/>
                                  </a:solidFill>
                                </a:rPr>
                                <m:t>t</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lo</m:t>
                              </m:r>
                              <m:r>
                                <m:rPr>
                                  <m:nor/>
                                </m:rPr>
                                <a:rPr lang="vi-VN" b="0" baseline="0" smtClean="0">
                                  <a:ln>
                                    <a:solidFill>
                                      <a:schemeClr val="tx1"/>
                                    </a:solidFill>
                                  </a:ln>
                                  <a:solidFill>
                                    <a:schemeClr val="tx1"/>
                                  </a:solidFill>
                                </a:rPr>
                                <m:t>à</m:t>
                              </m:r>
                              <m:r>
                                <m:rPr>
                                  <m:nor/>
                                </m:rPr>
                                <a:rPr lang="vi-VN" b="0" baseline="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chim</m:t>
                              </m:r>
                            </m:oMath>
                          </a14:m>
                          <a:r>
                            <a:rPr lang="vi-VN" b="0">
                              <a:ln>
                                <a:solidFill>
                                  <a:schemeClr val="tx1"/>
                                </a:solidFill>
                              </a:ln>
                              <a:solidFill>
                                <a:schemeClr val="tx1"/>
                              </a:solidFill>
                            </a:rPr>
                            <a:t>.</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không</a:t>
                          </a:r>
                          <a:r>
                            <a:rPr lang="vi-VN" b="0" baseline="0">
                              <a:ln>
                                <a:solidFill>
                                  <a:schemeClr val="tx1"/>
                                </a:solidFill>
                              </a:ln>
                              <a:solidFill>
                                <a:schemeClr val="tx1"/>
                              </a:solidFill>
                            </a:rPr>
                            <a:t> phải 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a:t>
                          </a:r>
                          <a:r>
                            <a:rPr lang="vi-VN" b="0" baseline="0">
                              <a:ln>
                                <a:solidFill>
                                  <a:schemeClr val="tx1"/>
                                </a:solidFill>
                              </a:ln>
                              <a:solidFill>
                                <a:schemeClr val="tx1"/>
                              </a:solidFill>
                            </a:rPr>
                            <a:t>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&gt;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66" name="Table 65"/>
              <p:cNvGraphicFramePr>
                <a:graphicFrameLocks noGrp="1"/>
              </p:cNvGraphicFramePr>
              <p:nvPr>
                <p:extLst>
                  <p:ext uri="{D42A27DB-BD31-4B8C-83A1-F6EECF244321}">
                    <p14:modId xmlns:p14="http://schemas.microsoft.com/office/powerpoint/2010/main" val="1524159649"/>
                  </p:ext>
                </p:extLst>
              </p:nvPr>
            </p:nvGraphicFramePr>
            <p:xfrm>
              <a:off x="1483233" y="500621"/>
              <a:ext cx="6096000" cy="1854200"/>
            </p:xfrm>
            <a:graphic>
              <a:graphicData uri="http://schemas.openxmlformats.org/drawingml/2006/table">
                <a:tbl>
                  <a:tblPr firstRow="1" bandRow="1">
                    <a:tableStyleId>{F2DE63D5-997A-4646-A377-4702673A728D}</a:tableStyleId>
                  </a:tblPr>
                  <a:tblGrid>
                    <a:gridCol w="3048000"/>
                    <a:gridCol w="3048000"/>
                  </a:tblGrid>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1639" r="-100000" b="-40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1639" r="-200" b="-401639"/>
                          </a:stretch>
                        </a:blipFill>
                      </a:tcPr>
                    </a:tc>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smtClean="0">
                              <a:ln>
                                <a:solidFill>
                                  <a:schemeClr val="tx1"/>
                                </a:solidFill>
                              </a:ln>
                              <a:solidFill>
                                <a:schemeClr val="tx1"/>
                              </a:solidFill>
                              <a:effectLst/>
                            </a:rPr>
                            <a:t>Dơi</a:t>
                          </a:r>
                          <a:r>
                            <a:rPr lang="vi-VN" b="0" baseline="0" smtClean="0">
                              <a:ln>
                                <a:solidFill>
                                  <a:schemeClr val="tx1"/>
                                </a:solidFill>
                              </a:ln>
                              <a:solidFill>
                                <a:schemeClr val="tx1"/>
                              </a:solidFill>
                              <a:effectLst/>
                            </a:rPr>
                            <a:t> là một loài chim.</a:t>
                          </a:r>
                          <a:endParaRPr lang="en-US" b="0" smtClean="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101639" r="-200" b="-30163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201639" r="-100000" b="-20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201639" r="-200" b="-201639"/>
                          </a:stretch>
                        </a:blipFill>
                      </a:tcPr>
                    </a:tc>
                  </a:tr>
                  <a:tr h="370840">
                    <a:tc>
                      <a:txBody>
                        <a:bodyPr/>
                        <a:lstStyle/>
                        <a:p>
                          <a:endParaRPr lang="en-US"/>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301639" r="-100000" b="-10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301639" r="-200" b="-10163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401639" r="-100000" b="-163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401639" r="-200" b="-1639"/>
                          </a:stretch>
                        </a:blipFill>
                      </a:tcPr>
                    </a:tc>
                  </a:tr>
                </a:tbl>
              </a:graphicData>
            </a:graphic>
          </p:graphicFrame>
        </mc:Fallback>
      </mc:AlternateContent>
      <p:sp>
        <p:nvSpPr>
          <p:cNvPr id="67" name="TextBox 66"/>
          <p:cNvSpPr txBox="1"/>
          <p:nvPr/>
        </p:nvSpPr>
        <p:spPr>
          <a:xfrm>
            <a:off x="85186" y="72865"/>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13" name="Rectangle 12"/>
              <p:cNvSpPr/>
              <p:nvPr/>
            </p:nvSpPr>
            <p:spPr>
              <a:xfrm>
                <a:off x="3550529" y="4042907"/>
                <a:ext cx="1429046" cy="367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e>
                      </m:rad>
                      <m:rad>
                        <m:radPr>
                          <m:degHide m:val="on"/>
                          <m:ctrlPr>
                            <a:rPr lang="en-US" sz="1600" i="1">
                              <a:latin typeface="Cambria Math" panose="02040503050406030204" pitchFamily="18" charset="0"/>
                            </a:rPr>
                          </m:ctrlPr>
                        </m:radPr>
                        <m:deg/>
                        <m:e>
                          <m:r>
                            <a:rPr lang="en-US" sz="1600">
                              <a:latin typeface="Cambria Math" panose="02040503050406030204" pitchFamily="18" charset="0"/>
                            </a:rPr>
                            <m:t>18</m:t>
                          </m:r>
                        </m:e>
                      </m:rad>
                      <m:r>
                        <m:rPr>
                          <m:nor/>
                        </m:rPr>
                        <a:rPr lang="en-US" sz="1600" i="1">
                          <a:latin typeface="Cambria Math" panose="02040503050406030204" pitchFamily="18" charset="0"/>
                        </a:rPr>
                        <m:t> </m:t>
                      </m:r>
                      <m:r>
                        <a:rPr lang="en-US" sz="1600">
                          <a:latin typeface="Cambria Math" panose="02040503050406030204" pitchFamily="18" charset="0"/>
                        </a:rPr>
                        <m:t>≠6"</m:t>
                      </m:r>
                    </m:oMath>
                  </m:oMathPara>
                </a14:m>
                <a:endParaRPr lang="en-US" sz="1600"/>
              </a:p>
            </p:txBody>
          </p:sp>
        </mc:Choice>
        <mc:Fallback xmlns="">
          <p:sp>
            <p:nvSpPr>
              <p:cNvPr id="13" name="Rectangle 12"/>
              <p:cNvSpPr>
                <a:spLocks noRot="1" noChangeAspect="1" noMove="1" noResize="1" noEditPoints="1" noAdjustHandles="1" noChangeArrowheads="1" noChangeShapeType="1" noTextEdit="1"/>
              </p:cNvSpPr>
              <p:nvPr/>
            </p:nvSpPr>
            <p:spPr>
              <a:xfrm>
                <a:off x="3550529" y="4042907"/>
                <a:ext cx="1429046" cy="36760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74911" y="4042908"/>
                <a:ext cx="1429046" cy="367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e>
                      </m:rad>
                      <m:rad>
                        <m:radPr>
                          <m:degHide m:val="on"/>
                          <m:ctrlPr>
                            <a:rPr lang="en-US" sz="1600" i="1">
                              <a:latin typeface="Cambria Math" panose="02040503050406030204" pitchFamily="18" charset="0"/>
                            </a:rPr>
                          </m:ctrlPr>
                        </m:radPr>
                        <m:deg/>
                        <m:e>
                          <m:r>
                            <a:rPr lang="en-US" sz="1600">
                              <a:latin typeface="Cambria Math" panose="02040503050406030204" pitchFamily="18" charset="0"/>
                            </a:rPr>
                            <m:t>18</m:t>
                          </m:r>
                        </m:e>
                      </m:rad>
                      <m:r>
                        <m:rPr>
                          <m:nor/>
                        </m:rPr>
                        <a:rPr lang="en-US" sz="1600" i="1">
                          <a:latin typeface="Cambria Math" panose="02040503050406030204" pitchFamily="18" charset="0"/>
                        </a:rPr>
                        <m:t> </m:t>
                      </m:r>
                      <m:r>
                        <a:rPr lang="en-US" sz="1600">
                          <a:latin typeface="Cambria Math" panose="02040503050406030204" pitchFamily="18" charset="0"/>
                        </a:rPr>
                        <m:t>=6"</m:t>
                      </m:r>
                    </m:oMath>
                  </m:oMathPara>
                </a14:m>
                <a:endParaRPr lang="en-US" sz="1600"/>
              </a:p>
            </p:txBody>
          </p:sp>
        </mc:Choice>
        <mc:Fallback xmlns="">
          <p:sp>
            <p:nvSpPr>
              <p:cNvPr id="14" name="Rectangle 13"/>
              <p:cNvSpPr>
                <a:spLocks noRot="1" noChangeAspect="1" noMove="1" noResize="1" noEditPoints="1" noAdjustHandles="1" noChangeArrowheads="1" noChangeShapeType="1" noTextEdit="1"/>
              </p:cNvSpPr>
              <p:nvPr/>
            </p:nvSpPr>
            <p:spPr>
              <a:xfrm>
                <a:off x="674911" y="4042908"/>
                <a:ext cx="1429046" cy="36760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2525" y="3542308"/>
                <a:ext cx="1661417" cy="3726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e>
                      </m:rad>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3</m:t>
                          </m:r>
                        </m:e>
                      </m:rad>
                      <m:r>
                        <a:rPr lang="en-US" sz="1600">
                          <a:latin typeface="Cambria Math" panose="02040503050406030204" pitchFamily="18" charset="0"/>
                        </a:rPr>
                        <m:t>&gt;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5</m:t>
                          </m:r>
                        </m:e>
                      </m:rad>
                      <m:r>
                        <a:rPr lang="en-US" sz="1600">
                          <a:latin typeface="Cambria Math" panose="02040503050406030204" pitchFamily="18" charset="0"/>
                        </a:rPr>
                        <m:t>"</m:t>
                      </m:r>
                    </m:oMath>
                  </m:oMathPara>
                </a14:m>
                <a:endParaRPr lang="en-US" sz="1600"/>
              </a:p>
            </p:txBody>
          </p:sp>
        </mc:Choice>
        <mc:Fallback xmlns="">
          <p:sp>
            <p:nvSpPr>
              <p:cNvPr id="16" name="Rectangle 15"/>
              <p:cNvSpPr>
                <a:spLocks noRot="1" noChangeAspect="1" noMove="1" noResize="1" noEditPoints="1" noAdjustHandles="1" noChangeArrowheads="1" noChangeShapeType="1" noTextEdit="1"/>
              </p:cNvSpPr>
              <p:nvPr/>
            </p:nvSpPr>
            <p:spPr>
              <a:xfrm>
                <a:off x="652525" y="3542308"/>
                <a:ext cx="1661417" cy="37260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778326" y="3551725"/>
                <a:ext cx="1661417" cy="3726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e>
                      </m:rad>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3</m:t>
                          </m:r>
                        </m:e>
                      </m:rad>
                      <m:r>
                        <a:rPr lang="en-US" sz="160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a:latin typeface="Cambria Math" panose="02040503050406030204" pitchFamily="18" charset="0"/>
                            </a:rPr>
                            <m:t>5</m:t>
                          </m:r>
                        </m:e>
                      </m:rad>
                      <m:r>
                        <a:rPr lang="en-US" sz="1600">
                          <a:latin typeface="Cambria Math" panose="02040503050406030204" pitchFamily="18" charset="0"/>
                        </a:rPr>
                        <m:t>"</m:t>
                      </m:r>
                    </m:oMath>
                  </m:oMathPara>
                </a14:m>
                <a:endParaRPr lang="en-US" sz="1600"/>
              </a:p>
            </p:txBody>
          </p:sp>
        </mc:Choice>
        <mc:Fallback xmlns="">
          <p:sp>
            <p:nvSpPr>
              <p:cNvPr id="17" name="Rectangle 16"/>
              <p:cNvSpPr>
                <a:spLocks noRot="1" noChangeAspect="1" noMove="1" noResize="1" noEditPoints="1" noAdjustHandles="1" noChangeArrowheads="1" noChangeShapeType="1" noTextEdit="1"/>
              </p:cNvSpPr>
              <p:nvPr/>
            </p:nvSpPr>
            <p:spPr>
              <a:xfrm>
                <a:off x="3778326" y="3551725"/>
                <a:ext cx="1661417" cy="372603"/>
              </a:xfrm>
              <a:prstGeom prst="rect">
                <a:avLst/>
              </a:prstGeom>
              <a:blipFill rotWithShape="0">
                <a:blip r:embed="rId7"/>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500"/>
                                        <p:tgtEl>
                                          <p:spTgt spid="67"/>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down)">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barn(inVertical)">
                                      <p:cBhvr>
                                        <p:cTn id="20" dur="5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16" presetClass="entr" presetSubtype="21" fill="hold"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animEffect transition="in" filter="barn(inVertical)">
                                      <p:cBhvr>
                                        <p:cTn id="31" dur="500"/>
                                        <p:tgtEl>
                                          <p:spTgt spid="1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par>
                                <p:cTn id="40" presetID="16" presetClass="entr" presetSubtype="21" fill="hold" nodeType="withEffect">
                                  <p:stCondLst>
                                    <p:cond delay="0"/>
                                  </p:stCondLst>
                                  <p:childTnLst>
                                    <p:set>
                                      <p:cBhvr>
                                        <p:cTn id="41" dur="1" fill="hold">
                                          <p:stCondLst>
                                            <p:cond delay="0"/>
                                          </p:stCondLst>
                                        </p:cTn>
                                        <p:tgtEl>
                                          <p:spTgt spid="12">
                                            <p:txEl>
                                              <p:pRg st="3" end="3"/>
                                            </p:txEl>
                                          </p:spTgt>
                                        </p:tgtEl>
                                        <p:attrNameLst>
                                          <p:attrName>style.visibility</p:attrName>
                                        </p:attrNameLst>
                                      </p:cBhvr>
                                      <p:to>
                                        <p:strVal val="visible"/>
                                      </p:to>
                                    </p:set>
                                    <p:animEffect transition="in" filter="barn(inVertical)">
                                      <p:cBhvr>
                                        <p:cTn id="4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3" grpId="0"/>
      <p:bldP spid="14"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2"/>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6" name="Table 65"/>
              <p:cNvGraphicFramePr>
                <a:graphicFrameLocks noGrp="1"/>
              </p:cNvGraphicFramePr>
              <p:nvPr>
                <p:extLst>
                  <p:ext uri="{D42A27DB-BD31-4B8C-83A1-F6EECF244321}">
                    <p14:modId xmlns:p14="http://schemas.microsoft.com/office/powerpoint/2010/main" val="2017758926"/>
                  </p:ext>
                </p:extLst>
              </p:nvPr>
            </p:nvGraphicFramePr>
            <p:xfrm>
              <a:off x="1509486" y="119709"/>
              <a:ext cx="6096000" cy="1854200"/>
            </p:xfrm>
            <a:graphic>
              <a:graphicData uri="http://schemas.openxmlformats.org/drawingml/2006/table">
                <a:tbl>
                  <a:tblPr firstRow="1" bandRow="1">
                    <a:tableStyleId>{F2DE63D5-997A-4646-A377-4702673A728D}</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vi-VN" sz="1600" smtClean="0">
                                    <a:latin typeface="Cambria Math" panose="02040503050406030204" pitchFamily="18" charset="0"/>
                                  </a:rPr>
                                  <m:t>𝑃</m:t>
                                </m:r>
                              </m:oMath>
                            </m:oMathPara>
                          </a14:m>
                          <a:endParaRPr lang="en-US" sz="1600">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vi-VN" sz="1600" smtClean="0">
                                        <a:latin typeface="Cambria Math" panose="02040503050406030204" pitchFamily="18" charset="0"/>
                                      </a:rPr>
                                      <m:t>𝑃</m:t>
                                    </m:r>
                                  </m:e>
                                </m:acc>
                              </m:oMath>
                            </m:oMathPara>
                          </a14:m>
                          <a:endParaRPr lang="en-US" sz="1600">
                            <a:ln>
                              <a:solidFill>
                                <a:schemeClr val="accent6"/>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a:ln>
                                <a:solidFill>
                                  <a:schemeClr val="tx1"/>
                                </a:solidFill>
                              </a:ln>
                              <a:solidFill>
                                <a:schemeClr val="tx1"/>
                              </a:solidFill>
                              <a:effectLst/>
                            </a:rPr>
                            <a:t>Dơi</a:t>
                          </a:r>
                          <a:r>
                            <a:rPr lang="vi-VN" b="0" baseline="0">
                              <a:ln>
                                <a:solidFill>
                                  <a:schemeClr val="tx1"/>
                                </a:solidFill>
                              </a:ln>
                              <a:solidFill>
                                <a:schemeClr val="tx1"/>
                              </a:solidFill>
                              <a:effectLst/>
                            </a:rPr>
                            <a:t> là một loài chim.</a:t>
                          </a:r>
                          <a:endParaRPr lang="en-US" b="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m:rPr>
                                  <m:nor/>
                                </m:rPr>
                                <a:rPr lang="vi-VN" b="0" smtClean="0">
                                  <a:ln>
                                    <a:solidFill>
                                      <a:schemeClr val="tx1"/>
                                    </a:solidFill>
                                  </a:ln>
                                  <a:solidFill>
                                    <a:schemeClr val="tx1"/>
                                  </a:solidFill>
                                </a:rPr>
                                <m:t>D</m:t>
                              </m:r>
                              <m:r>
                                <m:rPr>
                                  <m:nor/>
                                </m:rPr>
                                <a:rPr lang="vi-VN" b="0" smtClean="0">
                                  <a:ln>
                                    <a:solidFill>
                                      <a:schemeClr val="tx1"/>
                                    </a:solidFill>
                                  </a:ln>
                                  <a:solidFill>
                                    <a:schemeClr val="tx1"/>
                                  </a:solidFill>
                                </a:rPr>
                                <m:t>ơ</m:t>
                              </m:r>
                              <m:r>
                                <m:rPr>
                                  <m:nor/>
                                </m:rPr>
                                <a:rPr lang="vi-VN" b="0" smtClean="0">
                                  <a:ln>
                                    <a:solidFill>
                                      <a:schemeClr val="tx1"/>
                                    </a:solidFill>
                                  </a:ln>
                                  <a:solidFill>
                                    <a:schemeClr val="tx1"/>
                                  </a:solidFill>
                                </a:rPr>
                                <m:t>i</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kh</m:t>
                              </m:r>
                              <m:r>
                                <m:rPr>
                                  <m:nor/>
                                </m:rPr>
                                <a:rPr lang="vi-VN" b="0" smtClean="0">
                                  <a:ln>
                                    <a:solidFill>
                                      <a:schemeClr val="tx1"/>
                                    </a:solidFill>
                                  </a:ln>
                                  <a:solidFill>
                                    <a:schemeClr val="tx1"/>
                                  </a:solidFill>
                                </a:rPr>
                                <m:t>ô</m:t>
                              </m:r>
                              <m:r>
                                <m:rPr>
                                  <m:nor/>
                                </m:rPr>
                                <a:rPr lang="vi-VN" b="0" smtClean="0">
                                  <a:ln>
                                    <a:solidFill>
                                      <a:schemeClr val="tx1"/>
                                    </a:solidFill>
                                  </a:ln>
                                  <a:solidFill>
                                    <a:schemeClr val="tx1"/>
                                  </a:solidFill>
                                </a:rPr>
                                <m:t>ng</m:t>
                              </m:r>
                              <m:r>
                                <m:rPr>
                                  <m:nor/>
                                </m:rPr>
                                <a:rPr lang="vi-VN" b="0" smtClean="0">
                                  <a:ln>
                                    <a:solidFill>
                                      <a:schemeClr val="tx1"/>
                                    </a:solidFill>
                                  </a:ln>
                                  <a:solidFill>
                                    <a:schemeClr val="tx1"/>
                                  </a:solidFill>
                                </a:rPr>
                                <m:t> </m:t>
                              </m:r>
                              <m:r>
                                <m:rPr>
                                  <m:nor/>
                                </m:rPr>
                                <a:rPr lang="vi-VN" b="0" smtClean="0">
                                  <a:ln>
                                    <a:solidFill>
                                      <a:schemeClr val="tx1"/>
                                    </a:solidFill>
                                  </a:ln>
                                  <a:solidFill>
                                    <a:schemeClr val="tx1"/>
                                  </a:solidFill>
                                </a:rPr>
                                <m:t>ph</m:t>
                              </m:r>
                              <m:r>
                                <m:rPr>
                                  <m:nor/>
                                </m:rPr>
                                <a:rPr lang="vi-VN" b="0" smtClean="0">
                                  <a:ln>
                                    <a:solidFill>
                                      <a:schemeClr val="tx1"/>
                                    </a:solidFill>
                                  </a:ln>
                                  <a:solidFill>
                                    <a:schemeClr val="tx1"/>
                                  </a:solidFill>
                                </a:rPr>
                                <m:t>ả</m:t>
                              </m:r>
                              <m:r>
                                <m:rPr>
                                  <m:nor/>
                                </m:rPr>
                                <a:rPr lang="vi-VN" b="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m:t>
                              </m:r>
                              <m:r>
                                <m:rPr>
                                  <m:nor/>
                                </m:rPr>
                                <a:rPr lang="vi-VN" b="0" baseline="0" smtClean="0">
                                  <a:ln>
                                    <a:solidFill>
                                      <a:schemeClr val="tx1"/>
                                    </a:solidFill>
                                  </a:ln>
                                  <a:solidFill>
                                    <a:schemeClr val="tx1"/>
                                  </a:solidFill>
                                </a:rPr>
                                <m:t>à </m:t>
                              </m:r>
                              <m:r>
                                <m:rPr>
                                  <m:nor/>
                                </m:rPr>
                                <a:rPr lang="vi-VN" b="0" baseline="0" smtClean="0">
                                  <a:ln>
                                    <a:solidFill>
                                      <a:schemeClr val="tx1"/>
                                    </a:solidFill>
                                  </a:ln>
                                  <a:solidFill>
                                    <a:schemeClr val="tx1"/>
                                  </a:solidFill>
                                </a:rPr>
                                <m:t>m</m:t>
                              </m:r>
                              <m:r>
                                <m:rPr>
                                  <m:nor/>
                                </m:rPr>
                                <a:rPr lang="vi-VN" b="0" baseline="0" smtClean="0">
                                  <a:ln>
                                    <a:solidFill>
                                      <a:schemeClr val="tx1"/>
                                    </a:solidFill>
                                  </a:ln>
                                  <a:solidFill>
                                    <a:schemeClr val="tx1"/>
                                  </a:solidFill>
                                </a:rPr>
                                <m:t>ộ</m:t>
                              </m:r>
                              <m:r>
                                <m:rPr>
                                  <m:nor/>
                                </m:rPr>
                                <a:rPr lang="vi-VN" b="0" baseline="0" smtClean="0">
                                  <a:ln>
                                    <a:solidFill>
                                      <a:schemeClr val="tx1"/>
                                    </a:solidFill>
                                  </a:ln>
                                  <a:solidFill>
                                    <a:schemeClr val="tx1"/>
                                  </a:solidFill>
                                </a:rPr>
                                <m:t>t</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lo</m:t>
                              </m:r>
                              <m:r>
                                <m:rPr>
                                  <m:nor/>
                                </m:rPr>
                                <a:rPr lang="vi-VN" b="0" baseline="0" smtClean="0">
                                  <a:ln>
                                    <a:solidFill>
                                      <a:schemeClr val="tx1"/>
                                    </a:solidFill>
                                  </a:ln>
                                  <a:solidFill>
                                    <a:schemeClr val="tx1"/>
                                  </a:solidFill>
                                </a:rPr>
                                <m:t>à</m:t>
                              </m:r>
                              <m:r>
                                <m:rPr>
                                  <m:nor/>
                                </m:rPr>
                                <a:rPr lang="vi-VN" b="0" baseline="0" smtClean="0">
                                  <a:ln>
                                    <a:solidFill>
                                      <a:schemeClr val="tx1"/>
                                    </a:solidFill>
                                  </a:ln>
                                  <a:solidFill>
                                    <a:schemeClr val="tx1"/>
                                  </a:solidFill>
                                </a:rPr>
                                <m:t>i</m:t>
                              </m:r>
                              <m:r>
                                <m:rPr>
                                  <m:nor/>
                                </m:rPr>
                                <a:rPr lang="vi-VN" b="0" baseline="0" smtClean="0">
                                  <a:ln>
                                    <a:solidFill>
                                      <a:schemeClr val="tx1"/>
                                    </a:solidFill>
                                  </a:ln>
                                  <a:solidFill>
                                    <a:schemeClr val="tx1"/>
                                  </a:solidFill>
                                </a:rPr>
                                <m:t> </m:t>
                              </m:r>
                              <m:r>
                                <m:rPr>
                                  <m:nor/>
                                </m:rPr>
                                <a:rPr lang="vi-VN" b="0" baseline="0" smtClean="0">
                                  <a:ln>
                                    <a:solidFill>
                                      <a:schemeClr val="tx1"/>
                                    </a:solidFill>
                                  </a:ln>
                                  <a:solidFill>
                                    <a:schemeClr val="tx1"/>
                                  </a:solidFill>
                                </a:rPr>
                                <m:t>chim</m:t>
                              </m:r>
                            </m:oMath>
                          </a14:m>
                          <a:r>
                            <a:rPr lang="vi-VN" b="0">
                              <a:ln>
                                <a:solidFill>
                                  <a:schemeClr val="tx1"/>
                                </a:solidFill>
                              </a:ln>
                              <a:solidFill>
                                <a:schemeClr val="tx1"/>
                              </a:solidFill>
                            </a:rPr>
                            <a:t>.</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không</a:t>
                          </a:r>
                          <a:r>
                            <a:rPr lang="vi-VN" b="0" baseline="0">
                              <a:ln>
                                <a:solidFill>
                                  <a:schemeClr val="tx1"/>
                                </a:solidFill>
                              </a:ln>
                              <a:solidFill>
                                <a:schemeClr val="tx1"/>
                              </a:solidFill>
                            </a:rPr>
                            <a:t> phải 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n>
                                    <a:solidFill>
                                      <a:schemeClr val="tx1"/>
                                    </a:solidFill>
                                  </a:ln>
                                  <a:solidFill>
                                    <a:schemeClr val="tx1"/>
                                  </a:solidFill>
                                  <a:latin typeface="Cambria Math" panose="02040503050406030204" pitchFamily="18" charset="0"/>
                                  <a:ea typeface="Cambria Math" panose="02040503050406030204" pitchFamily="18" charset="0"/>
                                </a:rPr>
                                <m:t>𝜋</m:t>
                              </m:r>
                            </m:oMath>
                          </a14:m>
                          <a:r>
                            <a:rPr lang="vi-VN" b="0">
                              <a:ln>
                                <a:solidFill>
                                  <a:schemeClr val="tx1"/>
                                </a:solidFill>
                              </a:ln>
                              <a:solidFill>
                                <a:schemeClr val="tx1"/>
                              </a:solidFill>
                            </a:rPr>
                            <a:t> </a:t>
                          </a:r>
                          <a:r>
                            <a:rPr lang="vi-VN" b="0" baseline="0">
                              <a:ln>
                                <a:solidFill>
                                  <a:schemeClr val="tx1"/>
                                </a:solidFill>
                              </a:ln>
                              <a:solidFill>
                                <a:schemeClr val="tx1"/>
                              </a:solidFill>
                            </a:rPr>
                            <a:t>là một số hữu tỉ.</a:t>
                          </a:r>
                          <a:endParaRPr lang="en-US" b="0">
                            <a:ln>
                              <a:solidFill>
                                <a:schemeClr val="tx1"/>
                              </a:solidFill>
                            </a:ln>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&gt;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𝟑</m:t>
                                    </m:r>
                                  </m:e>
                                </m:rad>
                                <m:r>
                                  <a:rPr lang="en-US" sz="1400" b="1" i="0" u="none" strike="noStrike" cap="none">
                                    <a:solidFill>
                                      <a:schemeClr val="tx1"/>
                                    </a:solidFill>
                                    <a:latin typeface="Cambria Math" panose="02040503050406030204" pitchFamily="18" charset="0"/>
                                    <a:ea typeface="+mn-ea"/>
                                    <a:cs typeface="+mn-cs"/>
                                    <a:sym typeface="Arial"/>
                                  </a:rPr>
                                  <m:t>≤</m:t>
                                </m:r>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𝟓</m:t>
                                    </m:r>
                                  </m:e>
                                </m:rad>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ad>
                                  <m:radPr>
                                    <m:degHide m:val="on"/>
                                    <m:ctrlPr>
                                      <a:rPr lang="en-US" sz="1400" b="1" i="1" u="none" strike="noStrike" cap="none" smtClean="0">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𝟐</m:t>
                                    </m:r>
                                  </m:e>
                                </m:rad>
                                <m:rad>
                                  <m:radPr>
                                    <m:degHide m:val="on"/>
                                    <m:ctrlPr>
                                      <a:rPr lang="en-US" sz="1400" b="1" i="1" u="none" strike="noStrike" cap="none">
                                        <a:solidFill>
                                          <a:schemeClr val="tx1"/>
                                        </a:solidFill>
                                        <a:latin typeface="Cambria Math" panose="02040503050406030204" pitchFamily="18" charset="0"/>
                                        <a:ea typeface="+mn-ea"/>
                                        <a:cs typeface="+mn-cs"/>
                                        <a:sym typeface="Arial"/>
                                      </a:rPr>
                                    </m:ctrlPr>
                                  </m:radPr>
                                  <m:deg/>
                                  <m:e>
                                    <m:r>
                                      <a:rPr lang="en-US" sz="1400" b="1" i="0" u="none" strike="noStrike" cap="none">
                                        <a:solidFill>
                                          <a:schemeClr val="tx1"/>
                                        </a:solidFill>
                                        <a:latin typeface="Cambria Math" panose="02040503050406030204" pitchFamily="18" charset="0"/>
                                        <a:ea typeface="+mn-ea"/>
                                        <a:cs typeface="+mn-cs"/>
                                        <a:sym typeface="Arial"/>
                                      </a:rPr>
                                      <m:t>𝟏𝟖</m:t>
                                    </m:r>
                                  </m:e>
                                </m:rad>
                                <m:r>
                                  <m:rPr>
                                    <m:nor/>
                                  </m:rPr>
                                  <a:rPr lang="en-US" sz="1400" b="1" i="1" u="none" strike="noStrike" cap="none">
                                    <a:solidFill>
                                      <a:schemeClr val="tx1"/>
                                    </a:solidFill>
                                    <a:latin typeface="+mn-lt"/>
                                    <a:ea typeface="+mn-ea"/>
                                    <a:cs typeface="+mn-cs"/>
                                    <a:sym typeface="Arial"/>
                                  </a:rPr>
                                  <m:t> </m:t>
                                </m:r>
                                <m:r>
                                  <a:rPr lang="en-US" sz="1400" b="1" i="0" u="none" strike="noStrike" cap="none">
                                    <a:solidFill>
                                      <a:schemeClr val="tx1"/>
                                    </a:solidFill>
                                    <a:latin typeface="Cambria Math" panose="02040503050406030204" pitchFamily="18" charset="0"/>
                                    <a:ea typeface="+mn-ea"/>
                                    <a:cs typeface="+mn-cs"/>
                                    <a:sym typeface="Arial"/>
                                  </a:rPr>
                                  <m:t>≠</m:t>
                                </m:r>
                                <m:r>
                                  <a:rPr lang="en-US" sz="1400" b="1" i="0" u="none" strike="noStrike" cap="none">
                                    <a:solidFill>
                                      <a:schemeClr val="tx1"/>
                                    </a:solidFill>
                                    <a:latin typeface="Cambria Math" panose="02040503050406030204" pitchFamily="18" charset="0"/>
                                    <a:ea typeface="+mn-ea"/>
                                    <a:cs typeface="+mn-cs"/>
                                    <a:sym typeface="Arial"/>
                                  </a:rPr>
                                  <m:t>𝟔</m:t>
                                </m:r>
                                <m:r>
                                  <a:rPr lang="en-US" sz="1400" b="1" i="0" u="none" strike="noStrike" cap="none">
                                    <a:solidFill>
                                      <a:schemeClr val="tx1"/>
                                    </a:solidFill>
                                    <a:latin typeface="Cambria Math" panose="02040503050406030204" pitchFamily="18" charset="0"/>
                                    <a:ea typeface="+mn-ea"/>
                                    <a:cs typeface="+mn-cs"/>
                                    <a:sym typeface="Arial"/>
                                  </a:rPr>
                                  <m:t>.</m:t>
                                </m:r>
                              </m:oMath>
                            </m:oMathPara>
                          </a14:m>
                          <a:endParaRPr lang="en-US" b="1">
                            <a:ln>
                              <a:solidFill>
                                <a:schemeClr val="accent4"/>
                              </a:solidFill>
                            </a:ln>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66" name="Table 65"/>
              <p:cNvGraphicFramePr>
                <a:graphicFrameLocks noGrp="1"/>
              </p:cNvGraphicFramePr>
              <p:nvPr>
                <p:extLst>
                  <p:ext uri="{D42A27DB-BD31-4B8C-83A1-F6EECF244321}">
                    <p14:modId xmlns:p14="http://schemas.microsoft.com/office/powerpoint/2010/main" val="2017758926"/>
                  </p:ext>
                </p:extLst>
              </p:nvPr>
            </p:nvGraphicFramePr>
            <p:xfrm>
              <a:off x="1509486" y="119709"/>
              <a:ext cx="6096000" cy="1854200"/>
            </p:xfrm>
            <a:graphic>
              <a:graphicData uri="http://schemas.openxmlformats.org/drawingml/2006/table">
                <a:tbl>
                  <a:tblPr firstRow="1" bandRow="1">
                    <a:tableStyleId>{F2DE63D5-997A-4646-A377-4702673A728D}</a:tableStyleId>
                  </a:tblPr>
                  <a:tblGrid>
                    <a:gridCol w="3048000"/>
                    <a:gridCol w="3048000"/>
                  </a:tblGrid>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1639" r="-100200" b="-40327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1639" r="-400" b="-403279"/>
                          </a:stretch>
                        </a:blipFill>
                      </a:tcPr>
                    </a:tc>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b="0" smtClean="0">
                              <a:ln>
                                <a:solidFill>
                                  <a:schemeClr val="tx1"/>
                                </a:solidFill>
                              </a:ln>
                              <a:solidFill>
                                <a:schemeClr val="tx1"/>
                              </a:solidFill>
                              <a:effectLst/>
                            </a:rPr>
                            <a:t>Dơi</a:t>
                          </a:r>
                          <a:r>
                            <a:rPr lang="vi-VN" b="0" baseline="0" smtClean="0">
                              <a:ln>
                                <a:solidFill>
                                  <a:schemeClr val="tx1"/>
                                </a:solidFill>
                              </a:ln>
                              <a:solidFill>
                                <a:schemeClr val="tx1"/>
                              </a:solidFill>
                              <a:effectLst/>
                            </a:rPr>
                            <a:t> là một loài chim.</a:t>
                          </a:r>
                          <a:endParaRPr lang="en-US" b="0" smtClean="0">
                            <a:ln>
                              <a:solidFill>
                                <a:schemeClr val="tx1"/>
                              </a:solidFill>
                            </a:ln>
                            <a:solidFill>
                              <a:schemeClr val="tx1"/>
                            </a:solidFill>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101639" r="-400" b="-30327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201639" r="-100200" b="-20327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201639" r="-400" b="-203279"/>
                          </a:stretch>
                        </a:blipFill>
                      </a:tcPr>
                    </a:tc>
                  </a:tr>
                  <a:tr h="370840">
                    <a:tc>
                      <a:txBody>
                        <a:bodyPr/>
                        <a:lstStyle/>
                        <a:p>
                          <a:endParaRPr lang="en-US"/>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301639" r="-100200" b="-10327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301639" r="-400" b="-103279"/>
                          </a:stretch>
                        </a:blipFill>
                      </a:tcPr>
                    </a:tc>
                  </a:tr>
                  <a:tr h="370840">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200" t="-401639" r="-100200" b="-3279"/>
                          </a:stretch>
                        </a:blipFill>
                      </a:tcPr>
                    </a:tc>
                    <a:tc>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blipFill rotWithShape="0">
                          <a:blip r:embed="rId3"/>
                          <a:stretch>
                            <a:fillRect l="-100400" t="-401639" r="-400" b="-3279"/>
                          </a:stretch>
                        </a:blipFill>
                      </a:tcPr>
                    </a:tc>
                  </a:tr>
                </a:tbl>
              </a:graphicData>
            </a:graphic>
          </p:graphicFrame>
        </mc:Fallback>
      </mc:AlternateContent>
      <p:sp>
        <p:nvSpPr>
          <p:cNvPr id="2" name="Right Arrow 1"/>
          <p:cNvSpPr/>
          <p:nvPr/>
        </p:nvSpPr>
        <p:spPr>
          <a:xfrm>
            <a:off x="132415" y="2542286"/>
            <a:ext cx="261257" cy="261257"/>
          </a:xfrm>
          <a:prstGeom prst="rightArrow">
            <a:avLst>
              <a:gd name="adj1" fmla="val 2777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mc:AlternateContent xmlns:mc="http://schemas.openxmlformats.org/markup-compatibility/2006" xmlns:a14="http://schemas.microsoft.com/office/drawing/2010/main">
        <mc:Choice Requires="a14">
          <p:sp>
            <p:nvSpPr>
              <p:cNvPr id="3" name="TextBox 2"/>
              <p:cNvSpPr txBox="1"/>
              <p:nvPr/>
            </p:nvSpPr>
            <p:spPr>
              <a:xfrm>
                <a:off x="466242" y="2267597"/>
                <a:ext cx="8409242" cy="830997"/>
              </a:xfrm>
              <a:prstGeom prst="rect">
                <a:avLst/>
              </a:prstGeom>
              <a:noFill/>
            </p:spPr>
            <p:txBody>
              <a:bodyPr wrap="square" rtlCol="0">
                <a:spAutoFit/>
              </a:bodyPr>
              <a:lstStyle/>
              <a:p>
                <a:r>
                  <a:rPr lang="en-US" sz="1600"/>
                  <a:t>+ Mệnh đề </a:t>
                </a:r>
                <a14:m>
                  <m:oMath xmlns:m="http://schemas.openxmlformats.org/officeDocument/2006/math">
                    <m:r>
                      <a:rPr lang="vi-VN" sz="1600">
                        <a:latin typeface="Cambria Math" panose="02040503050406030204" pitchFamily="18" charset="0"/>
                      </a:rPr>
                      <m:t>𝑃</m:t>
                    </m:r>
                  </m:oMath>
                </a14:m>
                <a:r>
                  <a:rPr lang="en-US" sz="1600"/>
                  <a:t> và </a:t>
                </a:r>
                <a14:m>
                  <m:oMath xmlns:m="http://schemas.openxmlformats.org/officeDocument/2006/math">
                    <m:acc>
                      <m:accPr>
                        <m:chr m:val="̅"/>
                        <m:ctrlPr>
                          <a:rPr lang="en-US" sz="1600" i="1">
                            <a:latin typeface="Cambria Math" panose="02040503050406030204" pitchFamily="18" charset="0"/>
                          </a:rPr>
                        </m:ctrlPr>
                      </m:accPr>
                      <m:e>
                        <m:r>
                          <a:rPr lang="vi-VN" sz="1600">
                            <a:latin typeface="Cambria Math" panose="02040503050406030204" pitchFamily="18" charset="0"/>
                          </a:rPr>
                          <m:t>𝑃</m:t>
                        </m:r>
                      </m:e>
                    </m:acc>
                  </m:oMath>
                </a14:m>
                <a:r>
                  <a:rPr lang="en-US" sz="1600"/>
                  <a:t> là hai phát biểu trái ngược nhau thì ta nói</a:t>
                </a:r>
                <a14:m>
                  <m:oMath xmlns:m="http://schemas.openxmlformats.org/officeDocument/2006/math">
                    <m:acc>
                      <m:accPr>
                        <m:chr m:val="̅"/>
                        <m:ctrlPr>
                          <a:rPr lang="en-US" sz="1600" i="1">
                            <a:latin typeface="Cambria Math" panose="02040503050406030204" pitchFamily="18" charset="0"/>
                          </a:rPr>
                        </m:ctrlPr>
                      </m:accPr>
                      <m:e>
                        <m:r>
                          <a:rPr lang="en-US" sz="1600" smtClean="0">
                            <a:latin typeface="Cambria Math" panose="02040503050406030204" pitchFamily="18" charset="0"/>
                          </a:rPr>
                          <m:t> </m:t>
                        </m:r>
                        <m:r>
                          <a:rPr lang="vi-VN" sz="1600">
                            <a:latin typeface="Cambria Math" panose="02040503050406030204" pitchFamily="18" charset="0"/>
                          </a:rPr>
                          <m:t>𝑃</m:t>
                        </m:r>
                      </m:e>
                    </m:acc>
                  </m:oMath>
                </a14:m>
                <a:r>
                  <a:rPr lang="en-US" sz="1600"/>
                  <a:t> là mệnh đề phủ định của mệnh đề </a:t>
                </a:r>
                <a14:m>
                  <m:oMath xmlns:m="http://schemas.openxmlformats.org/officeDocument/2006/math">
                    <m:r>
                      <a:rPr lang="vi-VN" sz="1600">
                        <a:latin typeface="Cambria Math" panose="02040503050406030204" pitchFamily="18" charset="0"/>
                      </a:rPr>
                      <m:t>𝑃</m:t>
                    </m:r>
                  </m:oMath>
                </a14:m>
                <a:r>
                  <a:rPr lang="en-US" sz="1600"/>
                  <a:t>.</a:t>
                </a:r>
              </a:p>
              <a:p>
                <a:endParaRPr lang="en-US" sz="1600"/>
              </a:p>
            </p:txBody>
          </p:sp>
        </mc:Choice>
        <mc:Fallback xmlns="">
          <p:sp>
            <p:nvSpPr>
              <p:cNvPr id="3" name="TextBox 2"/>
              <p:cNvSpPr txBox="1">
                <a:spLocks noRot="1" noChangeAspect="1" noMove="1" noResize="1" noEditPoints="1" noAdjustHandles="1" noChangeArrowheads="1" noChangeShapeType="1" noTextEdit="1"/>
              </p:cNvSpPr>
              <p:nvPr/>
            </p:nvSpPr>
            <p:spPr>
              <a:xfrm>
                <a:off x="466242" y="2267597"/>
                <a:ext cx="8409242" cy="830997"/>
              </a:xfrm>
              <a:prstGeom prst="rect">
                <a:avLst/>
              </a:prstGeom>
              <a:blipFill rotWithShape="0">
                <a:blip r:embed="rId4"/>
                <a:stretch>
                  <a:fillRect l="-362" t="-2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9832" y="2818057"/>
                <a:ext cx="8093614" cy="1200329"/>
              </a:xfrm>
              <a:prstGeom prst="rect">
                <a:avLst/>
              </a:prstGeom>
            </p:spPr>
            <p:txBody>
              <a:bodyPr wrap="square">
                <a:spAutoFit/>
              </a:bodyPr>
              <a:lstStyle/>
              <a:p>
                <a:pPr>
                  <a:lnSpc>
                    <a:spcPct val="150000"/>
                  </a:lnSpc>
                  <a:spcAft>
                    <a:spcPts val="800"/>
                  </a:spcAft>
                </a:pPr>
                <a:r>
                  <a:rPr lang="en-US" sz="1600">
                    <a:latin typeface="+mj-lt"/>
                    <a:ea typeface="Calibri" panose="020F0502020204030204" pitchFamily="34" charset="0"/>
                    <a:cs typeface="Times New Roman" panose="02020603050405020304" pitchFamily="18" charset="0"/>
                  </a:rPr>
                  <a:t>+ Để phủ định mệnh đề </a:t>
                </a:r>
                <a14:m>
                  <m:oMath xmlns:m="http://schemas.openxmlformats.org/officeDocument/2006/math">
                    <m:r>
                      <a:rPr lang="vi-VN" sz="1600">
                        <a:latin typeface="Cambria Math" panose="02040503050406030204" pitchFamily="18" charset="0"/>
                      </a:rPr>
                      <m:t>𝑃</m:t>
                    </m:r>
                  </m:oMath>
                </a14:m>
                <a:r>
                  <a:rPr lang="en-US" sz="1600">
                    <a:latin typeface="+mj-lt"/>
                    <a:ea typeface="Calibri" panose="020F0502020204030204" pitchFamily="34" charset="0"/>
                    <a:cs typeface="Times New Roman" panose="02020603050405020304" pitchFamily="18" charset="0"/>
                  </a:rPr>
                  <a:t>, người ta thường thêm hoặc bớt từ "không" hoặc "không phải" vào trước vị ngữ của mệnh đề </a:t>
                </a:r>
                <a14:m>
                  <m:oMath xmlns:m="http://schemas.openxmlformats.org/officeDocument/2006/math">
                    <m:r>
                      <a:rPr lang="vi-VN" sz="1600">
                        <a:latin typeface="Cambria Math" panose="02040503050406030204" pitchFamily="18" charset="0"/>
                      </a:rPr>
                      <m:t>𝑃</m:t>
                    </m:r>
                  </m:oMath>
                </a14:m>
                <a:r>
                  <a:rPr lang="en-US" sz="1600">
                    <a:latin typeface="+mj-lt"/>
                    <a:ea typeface="Calibri" panose="020F0502020204030204" pitchFamily="34" charset="0"/>
                    <a:cs typeface="Times New Roman" panose="02020603050405020304" pitchFamily="18" charset="0"/>
                  </a:rPr>
                  <a:t> hoặc cách diễn đạt khác như: a &gt; b thì phủ định của nó là </a:t>
                </a:r>
                <a14:m>
                  <m:oMath xmlns:m="http://schemas.openxmlformats.org/officeDocument/2006/math">
                    <m:r>
                      <m:rPr>
                        <m:sty m:val="p"/>
                      </m:rPr>
                      <a:rPr lang="en-US" sz="1600" i="0">
                        <a:latin typeface="Cambria Math" panose="02040503050406030204" pitchFamily="18" charset="0"/>
                        <a:ea typeface="Calibri" panose="020F0502020204030204" pitchFamily="34" charset="0"/>
                        <a:cs typeface="Times New Roman" panose="02020603050405020304" pitchFamily="18" charset="0"/>
                      </a:rPr>
                      <m:t>a</m:t>
                    </m:r>
                    <m:r>
                      <a:rPr lang="en-US" sz="1600" i="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i="0">
                        <a:latin typeface="Cambria Math" panose="02040503050406030204" pitchFamily="18" charset="0"/>
                        <a:ea typeface="Calibri" panose="020F0502020204030204" pitchFamily="34" charset="0"/>
                        <a:cs typeface="Times New Roman" panose="02020603050405020304" pitchFamily="18" charset="0"/>
                      </a:rPr>
                      <m:t>b</m:t>
                    </m:r>
                  </m:oMath>
                </a14:m>
                <a:r>
                  <a:rPr lang="en-US" sz="1600">
                    <a:latin typeface="+mj-lt"/>
                    <a:ea typeface="Calibri" panose="020F0502020204030204" pitchFamily="34" charset="0"/>
                    <a:cs typeface="Times New Roman" panose="02020603050405020304" pitchFamily="18"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439832" y="2818057"/>
                <a:ext cx="8093614" cy="1200329"/>
              </a:xfrm>
              <a:prstGeom prst="rect">
                <a:avLst/>
              </a:prstGeom>
              <a:blipFill rotWithShape="0">
                <a:blip r:embed="rId5"/>
                <a:stretch>
                  <a:fillRect l="-377" b="-2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loud Callout 5"/>
              <p:cNvSpPr/>
              <p:nvPr/>
            </p:nvSpPr>
            <p:spPr>
              <a:xfrm rot="492922">
                <a:off x="3684351" y="3889263"/>
                <a:ext cx="3434485" cy="1008536"/>
              </a:xfrm>
              <a:prstGeom prst="cloudCallout">
                <a:avLst>
                  <a:gd name="adj1" fmla="val -60750"/>
                  <a:gd name="adj2" fmla="val 65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800"/>
                  </a:spcAft>
                </a:pPr>
                <a:r>
                  <a:rPr lang="en-US" i="1">
                    <a:solidFill>
                      <a:schemeClr val="tx1"/>
                    </a:solidFill>
                    <a:ea typeface="Calibri" panose="020F0502020204030204" pitchFamily="34" charset="0"/>
                    <a:cs typeface="Times New Roman" panose="02020603050405020304" pitchFamily="18" charset="0"/>
                  </a:rPr>
                  <a:t> Nếu P đúng thì </a:t>
                </a:r>
                <a14:m>
                  <m:oMath xmlns:m="http://schemas.openxmlformats.org/officeDocument/2006/math">
                    <m:bar>
                      <m:barPr>
                        <m:pos m:val="top"/>
                        <m:ctrlPr>
                          <a:rPr lang="en-US"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barPr>
                      <m:e>
                        <m:r>
                          <a:rPr lang="en-US"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𝑃</m:t>
                        </m:r>
                        <m:r>
                          <a:rPr lang="en-US" i="1">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bar>
                  </m:oMath>
                </a14:m>
                <a:r>
                  <a:rPr lang="en-US" i="1">
                    <a:solidFill>
                      <a:schemeClr val="tx1"/>
                    </a:solidFill>
                    <a:ea typeface="Calibri" panose="020F0502020204030204" pitchFamily="34" charset="0"/>
                    <a:cs typeface="Times New Roman" panose="02020603050405020304" pitchFamily="18" charset="0"/>
                  </a:rPr>
                  <a:t>đúng hay sai? Nếu P sai thì </a:t>
                </a:r>
                <a14:m>
                  <m:oMath xmlns:m="http://schemas.openxmlformats.org/officeDocument/2006/math">
                    <m:bar>
                      <m:barPr>
                        <m:pos m:val="top"/>
                        <m:ctrlPr>
                          <a:rPr lang="en-US"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barPr>
                      <m:e>
                        <m:r>
                          <a:rPr lang="en-US"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𝑃</m:t>
                        </m:r>
                      </m:e>
                    </m:bar>
                  </m:oMath>
                </a14:m>
                <a:r>
                  <a:rPr lang="en-US" i="1">
                    <a:solidFill>
                      <a:schemeClr val="tx1"/>
                    </a:solidFill>
                    <a:ea typeface="Calibri" panose="020F0502020204030204" pitchFamily="34" charset="0"/>
                    <a:cs typeface="Times New Roman" panose="02020603050405020304" pitchFamily="18" charset="0"/>
                  </a:rPr>
                  <a:t> đúng hay sai?</a:t>
                </a:r>
                <a:endParaRPr lang="en-US" sz="1200">
                  <a:solidFill>
                    <a:schemeClr val="tx1"/>
                  </a:solidFill>
                  <a:effectLst/>
                  <a:ea typeface="Calibri" panose="020F0502020204030204" pitchFamily="34" charset="0"/>
                  <a:cs typeface="Times New Roman" panose="02020603050405020304" pitchFamily="18" charset="0"/>
                </a:endParaRPr>
              </a:p>
            </p:txBody>
          </p:sp>
        </mc:Choice>
        <mc:Fallback xmlns="">
          <p:sp>
            <p:nvSpPr>
              <p:cNvPr id="6" name="Cloud Callout 5"/>
              <p:cNvSpPr>
                <a:spLocks noRot="1" noChangeAspect="1" noMove="1" noResize="1" noEditPoints="1" noAdjustHandles="1" noChangeArrowheads="1" noChangeShapeType="1" noTextEdit="1"/>
              </p:cNvSpPr>
              <p:nvPr/>
            </p:nvSpPr>
            <p:spPr>
              <a:xfrm rot="492922">
                <a:off x="3684351" y="3889263"/>
                <a:ext cx="3434485" cy="1008536"/>
              </a:xfrm>
              <a:prstGeom prst="cloudCallout">
                <a:avLst>
                  <a:gd name="adj1" fmla="val -60750"/>
                  <a:gd name="adj2" fmla="val 65378"/>
                </a:avLst>
              </a:prstGeom>
              <a:blipFill rotWithShape="0">
                <a:blip r:embed="rId6"/>
                <a:stretch>
                  <a:fillRect t="-8840" b="-2762"/>
                </a:stretch>
              </a:blipFill>
            </p:spPr>
            <p:txBody>
              <a:bodyPr/>
              <a:lstStyle/>
              <a:p>
                <a:r>
                  <a:rPr lang="en-US">
                    <a:noFill/>
                  </a:rPr>
                  <a:t> </a:t>
                </a:r>
              </a:p>
            </p:txBody>
          </p:sp>
        </mc:Fallback>
      </mc:AlternateContent>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65489">
            <a:off x="2315109" y="4146441"/>
            <a:ext cx="878429" cy="878429"/>
          </a:xfrm>
          <a:prstGeom prst="rect">
            <a:avLst/>
          </a:prstGeom>
        </p:spPr>
      </p:pic>
    </p:spTree>
    <p:extLst>
      <p:ext uri="{BB962C8B-B14F-4D97-AF65-F5344CB8AC3E}">
        <p14:creationId xmlns:p14="http://schemas.microsoft.com/office/powerpoint/2010/main" val="42332435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pic>
        <p:nvPicPr>
          <p:cNvPr id="1589" name="Google Shape;1589;p47"/>
          <p:cNvPicPr preferRelativeResize="0"/>
          <p:nvPr/>
        </p:nvPicPr>
        <p:blipFill rotWithShape="1">
          <a:blip r:embed="rId3">
            <a:alphaModFix/>
          </a:blip>
          <a:srcRect l="21204"/>
          <a:stretch/>
        </p:blipFill>
        <p:spPr>
          <a:xfrm>
            <a:off x="7484793" y="3252384"/>
            <a:ext cx="2094688" cy="2461584"/>
          </a:xfrm>
          <a:prstGeom prst="rect">
            <a:avLst/>
          </a:prstGeom>
          <a:noFill/>
          <a:ln>
            <a:noFill/>
          </a:ln>
        </p:spPr>
      </p:pic>
      <p:pic>
        <p:nvPicPr>
          <p:cNvPr id="1590" name="Google Shape;1590;p47"/>
          <p:cNvPicPr preferRelativeResize="0"/>
          <p:nvPr/>
        </p:nvPicPr>
        <p:blipFill>
          <a:blip r:embed="rId4">
            <a:alphaModFix/>
          </a:blip>
          <a:stretch>
            <a:fillRect/>
          </a:stretch>
        </p:blipFill>
        <p:spPr>
          <a:xfrm>
            <a:off x="-396779" y="-215863"/>
            <a:ext cx="2170132" cy="2169063"/>
          </a:xfrm>
          <a:prstGeom prst="rect">
            <a:avLst/>
          </a:prstGeom>
          <a:noFill/>
          <a:ln>
            <a:noFill/>
          </a:ln>
        </p:spPr>
      </p:pic>
      <p:pic>
        <p:nvPicPr>
          <p:cNvPr id="1591" name="Google Shape;1591;p47"/>
          <p:cNvPicPr preferRelativeResize="0"/>
          <p:nvPr/>
        </p:nvPicPr>
        <p:blipFill>
          <a:blip r:embed="rId5">
            <a:alphaModFix/>
          </a:blip>
          <a:stretch>
            <a:fillRect/>
          </a:stretch>
        </p:blipFill>
        <p:spPr>
          <a:xfrm>
            <a:off x="521601" y="1953201"/>
            <a:ext cx="524923" cy="524677"/>
          </a:xfrm>
          <a:prstGeom prst="rect">
            <a:avLst/>
          </a:prstGeom>
          <a:noFill/>
          <a:ln>
            <a:noFill/>
          </a:ln>
        </p:spPr>
      </p:pic>
      <p:pic>
        <p:nvPicPr>
          <p:cNvPr id="1592" name="Google Shape;1592;p47"/>
          <p:cNvPicPr preferRelativeResize="0"/>
          <p:nvPr/>
        </p:nvPicPr>
        <p:blipFill>
          <a:blip r:embed="rId6">
            <a:alphaModFix/>
          </a:blip>
          <a:stretch>
            <a:fillRect/>
          </a:stretch>
        </p:blipFill>
        <p:spPr>
          <a:xfrm>
            <a:off x="8031288" y="2587599"/>
            <a:ext cx="500849" cy="500849"/>
          </a:xfrm>
          <a:prstGeom prst="rect">
            <a:avLst/>
          </a:prstGeom>
          <a:noFill/>
          <a:ln>
            <a:noFill/>
          </a:ln>
        </p:spPr>
      </p:pic>
      <p:sp>
        <p:nvSpPr>
          <p:cNvPr id="3" name="Rounded Rectangle 2"/>
          <p:cNvSpPr/>
          <p:nvPr/>
        </p:nvSpPr>
        <p:spPr>
          <a:xfrm>
            <a:off x="1654630" y="1197952"/>
            <a:ext cx="5830163" cy="280799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796239" y="1597050"/>
                <a:ext cx="5424618" cy="490968"/>
              </a:xfrm>
              <a:prstGeom prst="rect">
                <a:avLst/>
              </a:prstGeom>
              <a:noFill/>
            </p:spPr>
            <p:txBody>
              <a:bodyPr wrap="square" rtlCol="0">
                <a:spAutoFit/>
              </a:bodyPr>
              <a:lstStyle/>
              <a:p>
                <a:pPr>
                  <a:lnSpc>
                    <a:spcPct val="150000"/>
                  </a:lnSpc>
                </a:pPr>
                <a:r>
                  <a:rPr lang="en-US" sz="1800">
                    <a:latin typeface="+mn-lt"/>
                  </a:rPr>
                  <a:t>Mỗi mệnh đề có mệnh đề phủ định, kí hiệu là </a:t>
                </a:r>
                <a14:m>
                  <m:oMath xmlns:m="http://schemas.openxmlformats.org/officeDocument/2006/math">
                    <m:bar>
                      <m:barPr>
                        <m:pos m:val="top"/>
                        <m:ctrlPr>
                          <a:rPr lang="en-US" sz="1800" i="1">
                            <a:latin typeface="Cambria Math" panose="02040503050406030204" pitchFamily="18" charset="0"/>
                          </a:rPr>
                        </m:ctrlPr>
                      </m:barPr>
                      <m:e>
                        <m:r>
                          <a:rPr lang="en-US" sz="1800" i="1">
                            <a:latin typeface="Cambria Math" panose="02040503050406030204" pitchFamily="18" charset="0"/>
                          </a:rPr>
                          <m:t>𝑃</m:t>
                        </m:r>
                      </m:e>
                    </m:bar>
                  </m:oMath>
                </a14:m>
                <a:r>
                  <a:rPr lang="en-US" sz="1800">
                    <a:latin typeface="+mn-lt"/>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1796239" y="1597050"/>
                <a:ext cx="5424618" cy="490968"/>
              </a:xfrm>
              <a:prstGeom prst="rect">
                <a:avLst/>
              </a:prstGeom>
              <a:blipFill rotWithShape="0">
                <a:blip r:embed="rId7"/>
                <a:stretch>
                  <a:fillRect l="-1011" b="-18519"/>
                </a:stretch>
              </a:blipFill>
            </p:spPr>
            <p:txBody>
              <a:bodyPr/>
              <a:lstStyle/>
              <a:p>
                <a:r>
                  <a:rPr lang="en-US">
                    <a:noFill/>
                  </a:rPr>
                  <a:t> </a:t>
                </a:r>
              </a:p>
            </p:txBody>
          </p:sp>
        </mc:Fallback>
      </mc:AlternateContent>
      <p:pic>
        <p:nvPicPr>
          <p:cNvPr id="29"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656775">
            <a:off x="6412822" y="1172951"/>
            <a:ext cx="1737166" cy="410905"/>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1796239" y="2136471"/>
                <a:ext cx="5845532" cy="918200"/>
              </a:xfrm>
              <a:prstGeom prst="rect">
                <a:avLst/>
              </a:prstGeom>
              <a:noFill/>
            </p:spPr>
            <p:txBody>
              <a:bodyPr wrap="square" rtlCol="0">
                <a:spAutoFit/>
              </a:bodyPr>
              <a:lstStyle/>
              <a:p>
                <a:pPr>
                  <a:lnSpc>
                    <a:spcPct val="150000"/>
                  </a:lnSpc>
                </a:pPr>
                <a:r>
                  <a:rPr lang="en-US" sz="1800">
                    <a:latin typeface="+mn-lt"/>
                  </a:rPr>
                  <a:t>Mệnh đề P và mệnh đề phủ định </a:t>
                </a:r>
                <a14:m>
                  <m:oMath xmlns:m="http://schemas.openxmlformats.org/officeDocument/2006/math">
                    <m:bar>
                      <m:barPr>
                        <m:pos m:val="top"/>
                        <m:ctrlPr>
                          <a:rPr lang="en-US" sz="1800" i="1">
                            <a:latin typeface="Cambria Math" panose="02040503050406030204" pitchFamily="18" charset="0"/>
                          </a:rPr>
                        </m:ctrlPr>
                      </m:barPr>
                      <m:e>
                        <m:r>
                          <a:rPr lang="en-US" sz="1800" i="1">
                            <a:latin typeface="Cambria Math" panose="02040503050406030204" pitchFamily="18" charset="0"/>
                          </a:rPr>
                          <m:t>𝑃</m:t>
                        </m:r>
                      </m:e>
                    </m:bar>
                  </m:oMath>
                </a14:m>
                <a:r>
                  <a:rPr lang="en-US" sz="1800">
                    <a:latin typeface="+mn-lt"/>
                  </a:rPr>
                  <a:t> của nó có tính </a:t>
                </a:r>
              </a:p>
              <a:p>
                <a:pPr>
                  <a:lnSpc>
                    <a:spcPct val="150000"/>
                  </a:lnSpc>
                </a:pPr>
                <a:r>
                  <a:rPr lang="en-US" sz="1800">
                    <a:latin typeface="+mn-lt"/>
                  </a:rPr>
                  <a:t>đúng sai trái ngược nhau. </a:t>
                </a:r>
              </a:p>
            </p:txBody>
          </p:sp>
        </mc:Choice>
        <mc:Fallback xmlns="">
          <p:sp>
            <p:nvSpPr>
              <p:cNvPr id="25" name="TextBox 24"/>
              <p:cNvSpPr txBox="1">
                <a:spLocks noRot="1" noChangeAspect="1" noMove="1" noResize="1" noEditPoints="1" noAdjustHandles="1" noChangeArrowheads="1" noChangeShapeType="1" noTextEdit="1"/>
              </p:cNvSpPr>
              <p:nvPr/>
            </p:nvSpPr>
            <p:spPr>
              <a:xfrm>
                <a:off x="1796239" y="2136471"/>
                <a:ext cx="5845532" cy="918200"/>
              </a:xfrm>
              <a:prstGeom prst="rect">
                <a:avLst/>
              </a:prstGeom>
              <a:blipFill rotWithShape="0">
                <a:blip r:embed="rId10"/>
                <a:stretch>
                  <a:fillRect l="-938"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807027" y="3114634"/>
                <a:ext cx="5267598" cy="553998"/>
              </a:xfrm>
              <a:prstGeom prst="rect">
                <a:avLst/>
              </a:prstGeom>
              <a:noFill/>
            </p:spPr>
            <p:txBody>
              <a:bodyPr wrap="square" rtlCol="0">
                <a:spAutoFit/>
              </a:bodyPr>
              <a:lstStyle/>
              <a:p>
                <a:pPr>
                  <a:lnSpc>
                    <a:spcPct val="150000"/>
                  </a:lnSpc>
                </a:pPr>
                <a:r>
                  <a:rPr lang="en-US" sz="1800">
                    <a:latin typeface="+mn-lt"/>
                  </a:rPr>
                  <a:t>Nghĩa là khi P đúng thì </a:t>
                </a:r>
                <a14:m>
                  <m:oMath xmlns:m="http://schemas.openxmlformats.org/officeDocument/2006/math">
                    <m:bar>
                      <m:barPr>
                        <m:pos m:val="top"/>
                        <m:ctrlPr>
                          <a:rPr lang="en-US" sz="1800" i="1">
                            <a:latin typeface="Cambria Math" panose="02040503050406030204" pitchFamily="18" charset="0"/>
                          </a:rPr>
                        </m:ctrlPr>
                      </m:barPr>
                      <m:e>
                        <m:r>
                          <a:rPr lang="en-US" sz="1800" i="1">
                            <a:latin typeface="Cambria Math" panose="02040503050406030204" pitchFamily="18" charset="0"/>
                          </a:rPr>
                          <m:t>𝑃</m:t>
                        </m:r>
                      </m:e>
                    </m:bar>
                  </m:oMath>
                </a14:m>
                <a:r>
                  <a:rPr lang="en-US" sz="1800">
                    <a:latin typeface="+mn-lt"/>
                  </a:rPr>
                  <a:t> sai, khi P sai thì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𝑃</m:t>
                        </m:r>
                      </m:e>
                    </m:acc>
                  </m:oMath>
                </a14:m>
                <a:r>
                  <a:rPr lang="en-US" sz="1800">
                    <a:latin typeface="+mn-lt"/>
                  </a:rPr>
                  <a:t>  đúng.</a:t>
                </a:r>
              </a:p>
            </p:txBody>
          </p:sp>
        </mc:Choice>
        <mc:Fallback xmlns="">
          <p:sp>
            <p:nvSpPr>
              <p:cNvPr id="33" name="TextBox 32"/>
              <p:cNvSpPr txBox="1">
                <a:spLocks noRot="1" noChangeAspect="1" noMove="1" noResize="1" noEditPoints="1" noAdjustHandles="1" noChangeArrowheads="1" noChangeShapeType="1" noTextEdit="1"/>
              </p:cNvSpPr>
              <p:nvPr/>
            </p:nvSpPr>
            <p:spPr>
              <a:xfrm>
                <a:off x="1807027" y="3114634"/>
                <a:ext cx="5267598" cy="553998"/>
              </a:xfrm>
              <a:prstGeom prst="rect">
                <a:avLst/>
              </a:prstGeom>
              <a:blipFill rotWithShape="0">
                <a:blip r:embed="rId11"/>
                <a:stretch>
                  <a:fillRect l="-925" r="-925" b="-5495"/>
                </a:stretch>
              </a:blipFill>
            </p:spPr>
            <p:txBody>
              <a:bodyPr/>
              <a:lstStyle/>
              <a:p>
                <a:r>
                  <a:rPr lang="en-US">
                    <a:noFill/>
                  </a:rPr>
                  <a:t> </a:t>
                </a:r>
              </a:p>
            </p:txBody>
          </p:sp>
        </mc:Fallback>
      </mc:AlternateContent>
      <p:sp>
        <p:nvSpPr>
          <p:cNvPr id="47" name="TextBox 46"/>
          <p:cNvSpPr txBox="1"/>
          <p:nvPr/>
        </p:nvSpPr>
        <p:spPr>
          <a:xfrm>
            <a:off x="2410663" y="956474"/>
            <a:ext cx="1325873" cy="45653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50000"/>
              </a:lnSpc>
            </a:pPr>
            <a:r>
              <a:rPr lang="en-US" sz="1800">
                <a:ln w="0"/>
                <a:solidFill>
                  <a:schemeClr val="tx1"/>
                </a:solidFill>
                <a:effectLst>
                  <a:outerShdw blurRad="38100" dist="19050" dir="2700000" algn="tl" rotWithShape="0">
                    <a:schemeClr val="dk1">
                      <a:alpha val="40000"/>
                    </a:schemeClr>
                  </a:outerShdw>
                </a:effectLst>
                <a:latin typeface="+mn-lt"/>
              </a:rPr>
              <a:t>KẾT LUẬN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cxnSp>
        <p:nvCxnSpPr>
          <p:cNvPr id="10" name="Straight Connector 9"/>
          <p:cNvCxnSpPr/>
          <p:nvPr/>
        </p:nvCxnSpPr>
        <p:spPr>
          <a:xfrm>
            <a:off x="4399421" y="510951"/>
            <a:ext cx="34696" cy="450373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68516" y="753426"/>
            <a:ext cx="4149960" cy="3046988"/>
          </a:xfrm>
          <a:prstGeom prst="rect">
            <a:avLst/>
          </a:prstGeom>
        </p:spPr>
        <p:txBody>
          <a:bodyPr wrap="square">
            <a:spAutoFit/>
          </a:bodyPr>
          <a:lstStyle/>
          <a:p>
            <a:pPr>
              <a:lnSpc>
                <a:spcPct val="200000"/>
              </a:lnSpc>
              <a:buClrTx/>
            </a:pPr>
            <a:r>
              <a:rPr lang="vi-VN" sz="1600" b="1" kern="1200">
                <a:solidFill>
                  <a:srgbClr val="191919"/>
                </a:solidFill>
                <a:latin typeface="Arial" panose="020B0604020202020204" pitchFamily="34" charset="0"/>
                <a:ea typeface="+mn-ea"/>
                <a:cs typeface="Arial" panose="020B0604020202020204" pitchFamily="34" charset="0"/>
              </a:rPr>
              <a:t>Ví dụ </a:t>
            </a:r>
            <a:r>
              <a:rPr lang="en-US" sz="1600" b="1" kern="1200">
                <a:solidFill>
                  <a:srgbClr val="191919"/>
                </a:solidFill>
                <a:latin typeface="Arial" panose="020B0604020202020204" pitchFamily="34" charset="0"/>
                <a:ea typeface="+mn-ea"/>
                <a:cs typeface="Arial" panose="020B0604020202020204" pitchFamily="34" charset="0"/>
              </a:rPr>
              <a:t>3: </a:t>
            </a:r>
            <a:r>
              <a:rPr lang="en-US" sz="1600" kern="1200">
                <a:solidFill>
                  <a:srgbClr val="191919"/>
                </a:solidFill>
                <a:latin typeface="Arial" panose="020B0604020202020204" pitchFamily="34" charset="0"/>
                <a:ea typeface="+mn-ea"/>
                <a:cs typeface="Arial" panose="020B0604020202020204" pitchFamily="34" charset="0"/>
              </a:rPr>
              <a:t>Phát biểu mệnh đề phủ định của các mệnh đề sau:</a:t>
            </a:r>
          </a:p>
          <a:p>
            <a:pPr>
              <a:lnSpc>
                <a:spcPct val="200000"/>
              </a:lnSpc>
              <a:buClrTx/>
            </a:pPr>
            <a:r>
              <a:rPr lang="en-US" sz="1600" kern="1200">
                <a:solidFill>
                  <a:srgbClr val="191919"/>
                </a:solidFill>
                <a:latin typeface="Arial" panose="020B0604020202020204" pitchFamily="34" charset="0"/>
                <a:ea typeface="+mn-ea"/>
                <a:cs typeface="Arial" panose="020B0604020202020204" pitchFamily="34" charset="0"/>
              </a:rPr>
              <a:t>P: “Tháng 12 dương lịch có 31 ngày”;</a:t>
            </a:r>
          </a:p>
          <a:p>
            <a:pPr>
              <a:lnSpc>
                <a:spcPct val="200000"/>
              </a:lnSpc>
              <a:buClrTx/>
            </a:pPr>
            <a:endParaRPr lang="en-US" sz="1600" kern="1200">
              <a:solidFill>
                <a:srgbClr val="191919"/>
              </a:solidFill>
              <a:latin typeface="Arial" panose="020B0604020202020204" pitchFamily="34" charset="0"/>
              <a:ea typeface="+mn-ea"/>
              <a:cs typeface="Arial" panose="020B0604020202020204" pitchFamily="34" charset="0"/>
            </a:endParaRPr>
          </a:p>
          <a:p>
            <a:pPr>
              <a:lnSpc>
                <a:spcPct val="200000"/>
              </a:lnSpc>
              <a:buClrTx/>
            </a:pPr>
            <a:r>
              <a:rPr lang="en-US" sz="1600" kern="1200">
                <a:solidFill>
                  <a:srgbClr val="191919"/>
                </a:solidFill>
                <a:latin typeface="Arial" panose="020B0604020202020204" pitchFamily="34" charset="0"/>
                <a:cs typeface="Arial" panose="020B0604020202020204" pitchFamily="34" charset="0"/>
              </a:rPr>
              <a:t>R: “Phương trình                     có nghiệm”.</a:t>
            </a:r>
          </a:p>
          <a:p>
            <a:pPr>
              <a:buClrTx/>
            </a:pPr>
            <a:r>
              <a:rPr lang="en-US" sz="1600" b="1" kern="1200">
                <a:solidFill>
                  <a:srgbClr val="191919"/>
                </a:solidFill>
                <a:latin typeface="Arial" panose="020B0604020202020204" pitchFamily="34" charset="0"/>
                <a:ea typeface="+mn-ea"/>
                <a:cs typeface="Arial" panose="020B0604020202020204" pitchFamily="34" charset="0"/>
              </a:rPr>
              <a:t> </a:t>
            </a:r>
          </a:p>
          <a:p>
            <a:pPr marL="342900" indent="-342900">
              <a:buClrTx/>
              <a:buAutoNum type="alphaLcParenR"/>
            </a:pPr>
            <a:endParaRPr lang="en-US" sz="1600" b="1" kern="1200">
              <a:solidFill>
                <a:srgbClr val="191919"/>
              </a:solidFill>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203319" y="2374318"/>
                <a:ext cx="1681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9</m:t>
                          </m:r>
                        </m:e>
                        <m:sup>
                          <m:r>
                            <a:rPr lang="en-US" sz="1800">
                              <a:latin typeface="Cambria Math" panose="02040503050406030204" pitchFamily="18" charset="0"/>
                            </a:rPr>
                            <m:t>10</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10</m:t>
                          </m:r>
                        </m:e>
                        <m:sup>
                          <m:r>
                            <a:rPr lang="en-US" sz="1800">
                              <a:latin typeface="Cambria Math" panose="02040503050406030204" pitchFamily="18" charset="0"/>
                            </a:rPr>
                            <m:t>9</m:t>
                          </m:r>
                        </m:sup>
                      </m:sSup>
                      <m:r>
                        <a:rPr lang="en-US" sz="1800">
                          <a:latin typeface="Cambria Math" panose="02040503050406030204" pitchFamily="18" charset="0"/>
                        </a:rPr>
                        <m:t>"</m:t>
                      </m:r>
                    </m:oMath>
                  </m:oMathPara>
                </a14:m>
                <a:endParaRPr lang="en-US" sz="1800"/>
              </a:p>
            </p:txBody>
          </p:sp>
        </mc:Choice>
        <mc:Fallback xmlns="">
          <p:sp>
            <p:nvSpPr>
              <p:cNvPr id="6" name="Rectangle 5"/>
              <p:cNvSpPr>
                <a:spLocks noRot="1" noChangeAspect="1" noMove="1" noResize="1" noEditPoints="1" noAdjustHandles="1" noChangeArrowheads="1" noChangeShapeType="1" noTextEdit="1"/>
              </p:cNvSpPr>
              <p:nvPr/>
            </p:nvSpPr>
            <p:spPr>
              <a:xfrm>
                <a:off x="203319" y="2374318"/>
                <a:ext cx="1681935"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34455" y="2853292"/>
                <a:ext cx="1325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a:latin typeface="Cambria Math" panose="02040503050406030204" pitchFamily="18" charset="0"/>
                            </a:rPr>
                            <m:t>2</m:t>
                          </m:r>
                        </m:sup>
                      </m:sSup>
                      <m:r>
                        <a:rPr lang="en-US" sz="1800">
                          <a:latin typeface="Cambria Math" panose="02040503050406030204" pitchFamily="18" charset="0"/>
                        </a:rPr>
                        <m:t>+1=0</m:t>
                      </m:r>
                    </m:oMath>
                  </m:oMathPara>
                </a14:m>
                <a:endParaRPr lang="en-US" sz="1800"/>
              </a:p>
            </p:txBody>
          </p:sp>
        </mc:Choice>
        <mc:Fallback xmlns="">
          <p:sp>
            <p:nvSpPr>
              <p:cNvPr id="7" name="Rectangle 6"/>
              <p:cNvSpPr>
                <a:spLocks noRot="1" noChangeAspect="1" noMove="1" noResize="1" noEditPoints="1" noAdjustHandles="1" noChangeArrowheads="1" noChangeShapeType="1" noTextEdit="1"/>
              </p:cNvSpPr>
              <p:nvPr/>
            </p:nvSpPr>
            <p:spPr>
              <a:xfrm>
                <a:off x="1834455" y="2853292"/>
                <a:ext cx="1325748" cy="369332"/>
              </a:xfrm>
              <a:prstGeom prst="rect">
                <a:avLst/>
              </a:prstGeom>
              <a:blipFill rotWithShape="0">
                <a:blip r:embed="rId4"/>
                <a:stretch>
                  <a:fillRect/>
                </a:stretch>
              </a:blipFill>
            </p:spPr>
            <p:txBody>
              <a:bodyPr/>
              <a:lstStyle/>
              <a:p>
                <a:r>
                  <a:rPr lang="en-US">
                    <a:noFill/>
                  </a:rPr>
                  <a:t> </a:t>
                </a:r>
              </a:p>
            </p:txBody>
          </p:sp>
        </mc:Fallback>
      </mc:AlternateContent>
      <p:pic>
        <p:nvPicPr>
          <p:cNvPr id="16" name="Google Shape;1924;p66"/>
          <p:cNvPicPr preferRelativeResize="0"/>
          <p:nvPr/>
        </p:nvPicPr>
        <p:blipFill>
          <a:blip r:embed="rId5">
            <a:alphaModFix/>
          </a:blip>
          <a:stretch>
            <a:fillRect/>
          </a:stretch>
        </p:blipFill>
        <p:spPr>
          <a:xfrm rot="402579" flipH="1">
            <a:off x="-50765" y="3795389"/>
            <a:ext cx="1541108" cy="1287591"/>
          </a:xfrm>
          <a:prstGeom prst="rect">
            <a:avLst/>
          </a:prstGeom>
          <a:noFill/>
          <a:ln>
            <a:noFill/>
          </a:ln>
        </p:spPr>
      </p:pic>
      <p:sp>
        <p:nvSpPr>
          <p:cNvPr id="17" name="TextBox 16"/>
          <p:cNvSpPr txBox="1"/>
          <p:nvPr/>
        </p:nvSpPr>
        <p:spPr>
          <a:xfrm>
            <a:off x="4484916" y="694740"/>
            <a:ext cx="1502229" cy="338554"/>
          </a:xfrm>
          <a:prstGeom prst="rect">
            <a:avLst/>
          </a:prstGeom>
          <a:noFill/>
        </p:spPr>
        <p:txBody>
          <a:bodyPr wrap="square" rtlCol="0">
            <a:spAutoFit/>
          </a:bodyPr>
          <a:lstStyle/>
          <a:p>
            <a:r>
              <a:rPr lang="en-US" sz="1600" b="1" u="sng"/>
              <a:t>Trả lời:</a:t>
            </a:r>
          </a:p>
        </p:txBody>
      </p:sp>
      <p:sp>
        <p:nvSpPr>
          <p:cNvPr id="8" name="TextBox 7"/>
          <p:cNvSpPr txBox="1"/>
          <p:nvPr/>
        </p:nvSpPr>
        <p:spPr>
          <a:xfrm>
            <a:off x="4484916" y="991990"/>
            <a:ext cx="3606814" cy="785343"/>
          </a:xfrm>
          <a:prstGeom prst="rect">
            <a:avLst/>
          </a:prstGeom>
          <a:noFill/>
        </p:spPr>
        <p:txBody>
          <a:bodyPr wrap="square" rtlCol="0">
            <a:spAutoFit/>
          </a:bodyPr>
          <a:lstStyle/>
          <a:p>
            <a:pPr>
              <a:lnSpc>
                <a:spcPct val="150000"/>
              </a:lnSpc>
            </a:pPr>
            <a:r>
              <a:rPr lang="en-US" sz="1600"/>
              <a:t>Mệnh đề phủ định của các mệnh đề trên là:</a:t>
            </a:r>
          </a:p>
        </p:txBody>
      </p:sp>
      <mc:AlternateContent xmlns:mc="http://schemas.openxmlformats.org/markup-compatibility/2006" xmlns:a14="http://schemas.microsoft.com/office/drawing/2010/main">
        <mc:Choice Requires="a14">
          <p:sp>
            <p:nvSpPr>
              <p:cNvPr id="9" name="Rectangle 8"/>
              <p:cNvSpPr/>
              <p:nvPr/>
            </p:nvSpPr>
            <p:spPr>
              <a:xfrm>
                <a:off x="4484916" y="1733791"/>
                <a:ext cx="4718151" cy="584775"/>
              </a:xfrm>
              <a:prstGeom prst="rect">
                <a:avLst/>
              </a:prstGeom>
            </p:spPr>
            <p:txBody>
              <a:bodyPr wrap="none">
                <a:spAutoFit/>
              </a:bodyPr>
              <a:lstStyle/>
              <a:p>
                <a:pPr>
                  <a:lnSpc>
                    <a:spcPct val="200000"/>
                  </a:lnSpc>
                  <a:buClrTx/>
                </a:pPr>
                <a14:m>
                  <m:oMath xmlns:m="http://schemas.openxmlformats.org/officeDocument/2006/math">
                    <m:acc>
                      <m:accPr>
                        <m:chr m:val="̅"/>
                        <m:ctrlPr>
                          <a:rPr lang="en-US" sz="1600" i="1" kern="1200" smtClean="0">
                            <a:solidFill>
                              <a:srgbClr val="191919"/>
                            </a:solidFill>
                            <a:latin typeface="Cambria Math" panose="02040503050406030204" pitchFamily="18" charset="0"/>
                            <a:cs typeface="Arial" panose="020B0604020202020204" pitchFamily="34" charset="0"/>
                          </a:rPr>
                        </m:ctrlPr>
                      </m:accPr>
                      <m:e>
                        <m:r>
                          <a:rPr lang="en-US" sz="1600" b="0" i="1" kern="1200" smtClean="0">
                            <a:solidFill>
                              <a:srgbClr val="191919"/>
                            </a:solidFill>
                            <a:latin typeface="Cambria Math" panose="02040503050406030204" pitchFamily="18" charset="0"/>
                            <a:cs typeface="Arial" panose="020B0604020202020204" pitchFamily="34" charset="0"/>
                          </a:rPr>
                          <m:t>𝑃</m:t>
                        </m:r>
                      </m:e>
                    </m:acc>
                  </m:oMath>
                </a14:m>
                <a:r>
                  <a:rPr lang="en-US" sz="1600" kern="1200">
                    <a:solidFill>
                      <a:srgbClr val="191919"/>
                    </a:solidFill>
                    <a:latin typeface="Arial" panose="020B0604020202020204" pitchFamily="34" charset="0"/>
                    <a:cs typeface="Arial" panose="020B0604020202020204" pitchFamily="34" charset="0"/>
                  </a:rPr>
                  <a:t>: “Không phải tháng 12 dương lịch có 31 ngày”;</a:t>
                </a:r>
              </a:p>
            </p:txBody>
          </p:sp>
        </mc:Choice>
        <mc:Fallback xmlns="">
          <p:sp>
            <p:nvSpPr>
              <p:cNvPr id="9" name="Rectangle 8"/>
              <p:cNvSpPr>
                <a:spLocks noRot="1" noChangeAspect="1" noMove="1" noResize="1" noEditPoints="1" noAdjustHandles="1" noChangeArrowheads="1" noChangeShapeType="1" noTextEdit="1"/>
              </p:cNvSpPr>
              <p:nvPr/>
            </p:nvSpPr>
            <p:spPr>
              <a:xfrm>
                <a:off x="4484916" y="1733791"/>
                <a:ext cx="4718151"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409576" y="2358257"/>
                <a:ext cx="1681935"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9</m:t>
                          </m:r>
                        </m:e>
                        <m:sup>
                          <m:r>
                            <a:rPr lang="en-US" sz="1800">
                              <a:latin typeface="Cambria Math" panose="02040503050406030204" pitchFamily="18" charset="0"/>
                            </a:rPr>
                            <m:t>10</m:t>
                          </m:r>
                        </m:sup>
                      </m:sSup>
                      <m:r>
                        <a:rPr lang="en-US" sz="1800">
                          <a:latin typeface="Cambria Math" panose="02040503050406030204" pitchFamily="18" charset="0"/>
                        </a:rPr>
                        <m:t>&lt;</m:t>
                      </m:r>
                      <m:sSup>
                        <m:sSupPr>
                          <m:ctrlPr>
                            <a:rPr lang="en-US" sz="1800" i="1">
                              <a:latin typeface="Cambria Math" panose="02040503050406030204" pitchFamily="18" charset="0"/>
                            </a:rPr>
                          </m:ctrlPr>
                        </m:sSupPr>
                        <m:e>
                          <m:r>
                            <a:rPr lang="en-US" sz="1800">
                              <a:latin typeface="Cambria Math" panose="02040503050406030204" pitchFamily="18" charset="0"/>
                            </a:rPr>
                            <m:t>10</m:t>
                          </m:r>
                        </m:e>
                        <m:sup>
                          <m:r>
                            <a:rPr lang="en-US" sz="1800">
                              <a:latin typeface="Cambria Math" panose="02040503050406030204" pitchFamily="18" charset="0"/>
                            </a:rPr>
                            <m:t>9</m:t>
                          </m:r>
                        </m:sup>
                      </m:sSup>
                      <m:r>
                        <a:rPr lang="en-US" sz="1800">
                          <a:latin typeface="Cambria Math" panose="02040503050406030204" pitchFamily="18" charset="0"/>
                        </a:rPr>
                        <m:t>"</m:t>
                      </m:r>
                    </m:oMath>
                  </m:oMathPara>
                </a14:m>
                <a:endParaRPr lang="en-US" sz="1800"/>
              </a:p>
            </p:txBody>
          </p:sp>
        </mc:Choice>
        <mc:Fallback xmlns="">
          <p:sp>
            <p:nvSpPr>
              <p:cNvPr id="11" name="Rectangle 10"/>
              <p:cNvSpPr>
                <a:spLocks noRot="1" noChangeAspect="1" noMove="1" noResize="1" noEditPoints="1" noAdjustHandles="1" noChangeArrowheads="1" noChangeShapeType="1" noTextEdit="1"/>
              </p:cNvSpPr>
              <p:nvPr/>
            </p:nvSpPr>
            <p:spPr>
              <a:xfrm>
                <a:off x="4409576" y="2358257"/>
                <a:ext cx="1681935" cy="369909"/>
              </a:xfrm>
              <a:prstGeom prst="rect">
                <a:avLst/>
              </a:prstGeom>
              <a:blipFill rotWithShape="0">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61902" y="2707629"/>
                <a:ext cx="4010650" cy="584775"/>
              </a:xfrm>
              <a:prstGeom prst="rect">
                <a:avLst/>
              </a:prstGeom>
            </p:spPr>
            <p:txBody>
              <a:bodyPr wrap="none">
                <a:spAutoFit/>
              </a:bodyPr>
              <a:lstStyle/>
              <a:p>
                <a:pPr lvl="0">
                  <a:lnSpc>
                    <a:spcPct val="200000"/>
                  </a:lnSpc>
                  <a:buClrTx/>
                </a:pPr>
                <a14:m>
                  <m:oMath xmlns:m="http://schemas.openxmlformats.org/officeDocument/2006/math">
                    <m:acc>
                      <m:accPr>
                        <m:chr m:val="̅"/>
                        <m:ctrlPr>
                          <a:rPr lang="en-US" sz="1600" i="1" kern="1200" smtClean="0">
                            <a:solidFill>
                              <a:srgbClr val="191919"/>
                            </a:solidFill>
                            <a:latin typeface="Cambria Math" panose="02040503050406030204" pitchFamily="18" charset="0"/>
                            <a:cs typeface="Arial" panose="020B0604020202020204" pitchFamily="34" charset="0"/>
                          </a:rPr>
                        </m:ctrlPr>
                      </m:accPr>
                      <m:e>
                        <m:r>
                          <a:rPr lang="en-US" sz="1600" b="0" i="1" kern="1200" smtClean="0">
                            <a:solidFill>
                              <a:srgbClr val="191919"/>
                            </a:solidFill>
                            <a:latin typeface="Cambria Math" panose="02040503050406030204" pitchFamily="18" charset="0"/>
                            <a:cs typeface="Arial" panose="020B0604020202020204" pitchFamily="34" charset="0"/>
                          </a:rPr>
                          <m:t>𝑅</m:t>
                        </m:r>
                      </m:e>
                    </m:acc>
                  </m:oMath>
                </a14:m>
                <a:r>
                  <a:rPr lang="en-US" sz="1600" kern="1200">
                    <a:solidFill>
                      <a:srgbClr val="191919"/>
                    </a:solidFill>
                    <a:latin typeface="Arial" panose="020B0604020202020204" pitchFamily="34" charset="0"/>
                    <a:cs typeface="Arial" panose="020B0604020202020204" pitchFamily="34" charset="0"/>
                  </a:rPr>
                  <a:t>: “Phương trình                     vô nghiệm”.</a:t>
                </a:r>
              </a:p>
            </p:txBody>
          </p:sp>
        </mc:Choice>
        <mc:Fallback xmlns="">
          <p:sp>
            <p:nvSpPr>
              <p:cNvPr id="14" name="Rectangle 13"/>
              <p:cNvSpPr>
                <a:spLocks noRot="1" noChangeAspect="1" noMove="1" noResize="1" noEditPoints="1" noAdjustHandles="1" noChangeArrowheads="1" noChangeShapeType="1" noTextEdit="1"/>
              </p:cNvSpPr>
              <p:nvPr/>
            </p:nvSpPr>
            <p:spPr>
              <a:xfrm>
                <a:off x="4461902" y="2707629"/>
                <a:ext cx="401065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013852" y="2840133"/>
                <a:ext cx="1325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a:latin typeface="Cambria Math" panose="02040503050406030204" pitchFamily="18" charset="0"/>
                            </a:rPr>
                            <m:t>2</m:t>
                          </m:r>
                        </m:sup>
                      </m:sSup>
                      <m:r>
                        <a:rPr lang="en-US" sz="1800">
                          <a:latin typeface="Cambria Math" panose="02040503050406030204" pitchFamily="18" charset="0"/>
                        </a:rPr>
                        <m:t>+1=0</m:t>
                      </m:r>
                    </m:oMath>
                  </m:oMathPara>
                </a14:m>
                <a:endParaRPr lang="en-US" sz="1800"/>
              </a:p>
            </p:txBody>
          </p:sp>
        </mc:Choice>
        <mc:Fallback xmlns="">
          <p:sp>
            <p:nvSpPr>
              <p:cNvPr id="23" name="Rectangle 22"/>
              <p:cNvSpPr>
                <a:spLocks noRot="1" noChangeAspect="1" noMove="1" noResize="1" noEditPoints="1" noAdjustHandles="1" noChangeArrowheads="1" noChangeShapeType="1" noTextEdit="1"/>
              </p:cNvSpPr>
              <p:nvPr/>
            </p:nvSpPr>
            <p:spPr>
              <a:xfrm>
                <a:off x="6013852" y="2840133"/>
                <a:ext cx="1325748" cy="369332"/>
              </a:xfrm>
              <a:prstGeom prst="rect">
                <a:avLst/>
              </a:prstGeom>
              <a:blipFill rotWithShape="0">
                <a:blip r:embed="rId9"/>
                <a:stretch>
                  <a:fillRect/>
                </a:stretch>
              </a:blipFill>
            </p:spPr>
            <p:txBody>
              <a:bodyPr/>
              <a:lstStyle/>
              <a:p>
                <a:r>
                  <a:rPr lang="en-US">
                    <a:noFill/>
                  </a:rPr>
                  <a:t> </a:t>
                </a:r>
              </a:p>
            </p:txBody>
          </p:sp>
        </mc:Fallback>
      </mc:AlternateContent>
      <p:pic>
        <p:nvPicPr>
          <p:cNvPr id="25" name="Google Shape;1589;p47"/>
          <p:cNvPicPr preferRelativeResize="0"/>
          <p:nvPr/>
        </p:nvPicPr>
        <p:blipFill rotWithShape="1">
          <a:blip r:embed="rId10">
            <a:alphaModFix/>
          </a:blip>
          <a:srcRect l="21204"/>
          <a:stretch/>
        </p:blipFill>
        <p:spPr>
          <a:xfrm>
            <a:off x="6875194" y="3136272"/>
            <a:ext cx="2094688" cy="2461584"/>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7" grpId="0"/>
      <p:bldP spid="17" grpId="0"/>
      <p:bldP spid="8" grpId="0"/>
      <p:bldP spid="11" grpId="0"/>
      <p:bldP spid="14"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9032" y="613811"/>
            <a:ext cx="6011139" cy="4216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192">
            <a:off x="5735007" y="3908706"/>
            <a:ext cx="878429" cy="878429"/>
          </a:xfrm>
          <a:prstGeom prst="rect">
            <a:avLst/>
          </a:prstGeom>
        </p:spPr>
      </p:pic>
      <p:sp>
        <p:nvSpPr>
          <p:cNvPr id="14" name="Cloud Callout 13"/>
          <p:cNvSpPr/>
          <p:nvPr/>
        </p:nvSpPr>
        <p:spPr>
          <a:xfrm>
            <a:off x="6722694" y="1898793"/>
            <a:ext cx="2065706" cy="1545771"/>
          </a:xfrm>
          <a:prstGeom prst="cloudCallout">
            <a:avLst>
              <a:gd name="adj1" fmla="val -53586"/>
              <a:gd name="adj2" fmla="val 85505"/>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b="1" i="1">
              <a:solidFill>
                <a:schemeClr val="tx1"/>
              </a:solidFill>
            </a:endParaRPr>
          </a:p>
        </p:txBody>
      </p:sp>
      <p:sp>
        <p:nvSpPr>
          <p:cNvPr id="15" name="TextBox 14"/>
          <p:cNvSpPr txBox="1"/>
          <p:nvPr/>
        </p:nvSpPr>
        <p:spPr>
          <a:xfrm rot="21283142">
            <a:off x="6865448" y="2244958"/>
            <a:ext cx="1918383" cy="954107"/>
          </a:xfrm>
          <a:prstGeom prst="rect">
            <a:avLst/>
          </a:prstGeom>
          <a:noFill/>
        </p:spPr>
        <p:txBody>
          <a:bodyPr wrap="square" rtlCol="0">
            <a:spAutoFit/>
          </a:bodyPr>
          <a:lstStyle/>
          <a:p>
            <a:r>
              <a:rPr lang="nl-NL" i="1"/>
              <a:t>Có thể phát biểu định lí theo các cách nào khác?</a:t>
            </a:r>
            <a:endParaRPr lang="en-US"/>
          </a:p>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p:nvSpPr>
          <p:cNvPr id="39" name="Rectangle 38"/>
          <p:cNvSpPr/>
          <p:nvPr/>
        </p:nvSpPr>
        <p:spPr>
          <a:xfrm>
            <a:off x="545711" y="402021"/>
            <a:ext cx="1569660" cy="369332"/>
          </a:xfrm>
          <a:prstGeom prst="rect">
            <a:avLst/>
          </a:prstGeom>
        </p:spPr>
        <p:txBody>
          <a:bodyPr wrap="none">
            <a:spAutoFit/>
          </a:bodyPr>
          <a:lstStyle/>
          <a:p>
            <a:r>
              <a:rPr lang="en-US" sz="1800" b="1">
                <a:solidFill>
                  <a:srgbClr val="191919"/>
                </a:solidFill>
              </a:rPr>
              <a:t>Thực hành 4</a:t>
            </a:r>
            <a:endParaRPr lang="en-US" sz="1800"/>
          </a:p>
        </p:txBody>
      </p:sp>
      <p:sp>
        <p:nvSpPr>
          <p:cNvPr id="40" name="Rectangle 39"/>
          <p:cNvSpPr/>
          <p:nvPr/>
        </p:nvSpPr>
        <p:spPr>
          <a:xfrm>
            <a:off x="492313" y="771353"/>
            <a:ext cx="3782144" cy="1200329"/>
          </a:xfrm>
          <a:prstGeom prst="rect">
            <a:avLst/>
          </a:prstGeom>
        </p:spPr>
        <p:txBody>
          <a:bodyPr wrap="square">
            <a:spAutoFit/>
          </a:bodyPr>
          <a:lstStyle/>
          <a:p>
            <a:pPr>
              <a:lnSpc>
                <a:spcPct val="150000"/>
              </a:lnSpc>
            </a:pPr>
            <a:r>
              <a:rPr lang="en-US" sz="1600">
                <a:latin typeface="+mj-lt"/>
              </a:rPr>
              <a:t>Phát biểu mệnh đề phủ định của các mệnh đề sau. Xét tính đúng sai của mỗi mệnh đề và mệnh đề phủ định của nó.</a:t>
            </a:r>
          </a:p>
        </p:txBody>
      </p:sp>
      <p:sp>
        <p:nvSpPr>
          <p:cNvPr id="3" name="Rectangle 2"/>
          <p:cNvSpPr/>
          <p:nvPr/>
        </p:nvSpPr>
        <p:spPr>
          <a:xfrm>
            <a:off x="463285" y="1884241"/>
            <a:ext cx="4572000" cy="1524007"/>
          </a:xfrm>
          <a:prstGeom prst="rect">
            <a:avLst/>
          </a:prstGeom>
        </p:spPr>
        <p:txBody>
          <a:bodyPr>
            <a:spAutoFit/>
          </a:bodyPr>
          <a:lstStyle/>
          <a:p>
            <a:pPr algn="just">
              <a:lnSpc>
                <a:spcPct val="150000"/>
              </a:lnSpc>
            </a:pPr>
            <a:r>
              <a:rPr lang="vi-VN" sz="1600">
                <a:latin typeface="+mn-lt"/>
              </a:rPr>
              <a:t>a) Paris là thủ đô của nước Anh;</a:t>
            </a:r>
          </a:p>
          <a:p>
            <a:pPr algn="just">
              <a:lnSpc>
                <a:spcPct val="150000"/>
              </a:lnSpc>
            </a:pPr>
            <a:r>
              <a:rPr lang="vi-VN" sz="1600">
                <a:latin typeface="+mn-lt"/>
              </a:rPr>
              <a:t>b) 23 là số nguyên tố;</a:t>
            </a:r>
          </a:p>
          <a:p>
            <a:pPr algn="just">
              <a:lnSpc>
                <a:spcPct val="150000"/>
              </a:lnSpc>
            </a:pPr>
            <a:r>
              <a:rPr lang="vi-VN" sz="1600">
                <a:latin typeface="+mn-lt"/>
              </a:rPr>
              <a:t>c) 2 021 chia hết cho 3;</a:t>
            </a:r>
          </a:p>
          <a:p>
            <a:pPr algn="just">
              <a:lnSpc>
                <a:spcPct val="150000"/>
              </a:lnSpc>
            </a:pPr>
            <a:r>
              <a:rPr lang="vi-VN" sz="1600">
                <a:latin typeface="+mn-lt"/>
              </a:rPr>
              <a:t>d) Phương trình x</a:t>
            </a:r>
            <a:r>
              <a:rPr lang="vi-VN" sz="1600" baseline="30000">
                <a:latin typeface="+mn-lt"/>
              </a:rPr>
              <a:t>2</a:t>
            </a:r>
            <a:r>
              <a:rPr lang="vi-VN" sz="1600">
                <a:latin typeface="+mn-lt"/>
              </a:rPr>
              <a:t> – 3x + 4 = 0 vô nghiệm.</a:t>
            </a:r>
          </a:p>
        </p:txBody>
      </p:sp>
      <p:sp>
        <p:nvSpPr>
          <p:cNvPr id="41" name="TextBox 40"/>
          <p:cNvSpPr txBox="1"/>
          <p:nvPr/>
        </p:nvSpPr>
        <p:spPr>
          <a:xfrm>
            <a:off x="4884059" y="417410"/>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4" name="Rectangle 3"/>
              <p:cNvSpPr/>
              <p:nvPr/>
            </p:nvSpPr>
            <p:spPr>
              <a:xfrm>
                <a:off x="4863738" y="3051800"/>
                <a:ext cx="3751942" cy="839397"/>
              </a:xfrm>
              <a:prstGeom prst="rect">
                <a:avLst/>
              </a:prstGeom>
            </p:spPr>
            <p:txBody>
              <a:bodyPr wrap="square">
                <a:spAutoFit/>
              </a:bodyPr>
              <a:lstStyle/>
              <a:p>
                <a:pPr>
                  <a:lnSpc>
                    <a:spcPct val="150000"/>
                  </a:lnSpc>
                </a:pPr>
                <a:r>
                  <a:rPr lang="en-US" sz="1600">
                    <a:latin typeface="+mn-lt"/>
                    <a:ea typeface="Calibri" panose="020F0502020204030204" pitchFamily="34" charset="0"/>
                  </a:rPr>
                  <a:t>d)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latin typeface="+mn-lt"/>
                    <a:ea typeface="Calibri" panose="020F0502020204030204" pitchFamily="34" charset="0"/>
                  </a:rPr>
                  <a:t> : "Phương trình </a:t>
                </a: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3</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+4=0</m:t>
                    </m:r>
                  </m:oMath>
                </a14:m>
                <a:r>
                  <a:rPr lang="en-US" sz="1600">
                    <a:latin typeface="+mn-lt"/>
                    <a:ea typeface="Calibri" panose="020F0502020204030204" pitchFamily="34" charset="0"/>
                  </a:rPr>
                  <a:t> có nghiệm".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rPr>
                  <a:t> đúng,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latin typeface="+mn-lt"/>
                    <a:ea typeface="Calibri" panose="020F0502020204030204" pitchFamily="34" charset="0"/>
                  </a:rPr>
                  <a:t> sai.</a:t>
                </a:r>
                <a:endParaRPr lang="en-US" sz="1600">
                  <a:latin typeface="+mn-lt"/>
                </a:endParaRPr>
              </a:p>
            </p:txBody>
          </p:sp>
        </mc:Choice>
        <mc:Fallback xmlns="">
          <p:sp>
            <p:nvSpPr>
              <p:cNvPr id="4" name="Rectangle 3"/>
              <p:cNvSpPr>
                <a:spLocks noRot="1" noChangeAspect="1" noMove="1" noResize="1" noEditPoints="1" noAdjustHandles="1" noChangeArrowheads="1" noChangeShapeType="1" noTextEdit="1"/>
              </p:cNvSpPr>
              <p:nvPr/>
            </p:nvSpPr>
            <p:spPr>
              <a:xfrm>
                <a:off x="4863738" y="3051800"/>
                <a:ext cx="3751942" cy="839397"/>
              </a:xfrm>
              <a:prstGeom prst="rect">
                <a:avLst/>
              </a:prstGeom>
              <a:blipFill rotWithShape="0">
                <a:blip r:embed="rId3"/>
                <a:stretch>
                  <a:fillRect l="-976" r="-1626" b="-3650"/>
                </a:stretch>
              </a:blipFill>
            </p:spPr>
            <p:txBody>
              <a:bodyPr/>
              <a:lstStyle/>
              <a:p>
                <a:r>
                  <a:rPr lang="en-US">
                    <a:noFill/>
                  </a:rPr>
                  <a:t> </a:t>
                </a:r>
              </a:p>
            </p:txBody>
          </p:sp>
        </mc:Fallback>
      </mc:AlternateContent>
      <p:pic>
        <p:nvPicPr>
          <p:cNvPr id="43" name="Google Shape;1924;p66"/>
          <p:cNvPicPr preferRelativeResize="0"/>
          <p:nvPr/>
        </p:nvPicPr>
        <p:blipFill>
          <a:blip r:embed="rId4">
            <a:alphaModFix/>
          </a:blip>
          <a:stretch>
            <a:fillRect/>
          </a:stretch>
        </p:blipFill>
        <p:spPr>
          <a:xfrm rot="402579" flipH="1">
            <a:off x="69942" y="3673035"/>
            <a:ext cx="1541108" cy="1287591"/>
          </a:xfrm>
          <a:prstGeom prst="rect">
            <a:avLst/>
          </a:prstGeom>
          <a:noFill/>
          <a:ln>
            <a:noFill/>
          </a:ln>
        </p:spPr>
      </p:pic>
      <mc:AlternateContent xmlns:mc="http://schemas.openxmlformats.org/markup-compatibility/2006" xmlns:a14="http://schemas.microsoft.com/office/drawing/2010/main">
        <mc:Choice Requires="a14">
          <p:sp>
            <p:nvSpPr>
              <p:cNvPr id="9" name="Rectangle 8"/>
              <p:cNvSpPr/>
              <p:nvPr/>
            </p:nvSpPr>
            <p:spPr>
              <a:xfrm>
                <a:off x="4909666" y="771353"/>
                <a:ext cx="2953244" cy="338554"/>
              </a:xfrm>
              <a:prstGeom prst="rect">
                <a:avLst/>
              </a:prstGeom>
            </p:spPr>
            <p:txBody>
              <a:bodyPr wrap="none">
                <a:spAutoFit/>
              </a:bodyPr>
              <a:lstStyle/>
              <a:p>
                <a:r>
                  <a:rPr lang="en-US" sz="1600">
                    <a:latin typeface="+mn-lt"/>
                    <a:ea typeface="Calibri" panose="020F0502020204030204" pitchFamily="34" charset="0"/>
                  </a:rPr>
                  <a:t>(Kí hiệu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rPr>
                  <a:t> là mệnh đề đã cho).</a:t>
                </a:r>
                <a:endParaRPr lang="en-US" sz="1600">
                  <a:latin typeface="+mn-lt"/>
                </a:endParaRPr>
              </a:p>
            </p:txBody>
          </p:sp>
        </mc:Choice>
        <mc:Fallback xmlns="">
          <p:sp>
            <p:nvSpPr>
              <p:cNvPr id="9" name="Rectangle 8"/>
              <p:cNvSpPr>
                <a:spLocks noRot="1" noChangeAspect="1" noMove="1" noResize="1" noEditPoints="1" noAdjustHandles="1" noChangeArrowheads="1" noChangeShapeType="1" noTextEdit="1"/>
              </p:cNvSpPr>
              <p:nvPr/>
            </p:nvSpPr>
            <p:spPr>
              <a:xfrm>
                <a:off x="4909666" y="771353"/>
                <a:ext cx="2953244" cy="338554"/>
              </a:xfrm>
              <a:prstGeom prst="rect">
                <a:avLst/>
              </a:prstGeom>
              <a:blipFill rotWithShape="0">
                <a:blip r:embed="rId5"/>
                <a:stretch>
                  <a:fillRect l="-1031"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884059" y="1164527"/>
                <a:ext cx="3711301" cy="584775"/>
              </a:xfrm>
              <a:prstGeom prst="rect">
                <a:avLst/>
              </a:prstGeom>
            </p:spPr>
            <p:txBody>
              <a:bodyPr wrap="square">
                <a:spAutoFit/>
              </a:bodyPr>
              <a:lstStyle/>
              <a:p>
                <a:r>
                  <a:rPr lang="en-US" sz="1600">
                    <a:ea typeface="Calibri" panose="020F0502020204030204" pitchFamily="34" charset="0"/>
                  </a:rPr>
                  <a:t>a)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 "Paris không phải là thủ đô của nước Anh".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ea typeface="Calibri" panose="020F0502020204030204" pitchFamily="34" charset="0"/>
                  </a:rPr>
                  <a:t> sai,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đúng</a:t>
                </a:r>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4884059" y="1164527"/>
                <a:ext cx="3711301" cy="584775"/>
              </a:xfrm>
              <a:prstGeom prst="rect">
                <a:avLst/>
              </a:prstGeom>
              <a:blipFill rotWithShape="0">
                <a:blip r:embed="rId6"/>
                <a:stretch>
                  <a:fillRect l="-821"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884059" y="1793857"/>
                <a:ext cx="3775309" cy="800219"/>
              </a:xfrm>
              <a:prstGeom prst="rect">
                <a:avLst/>
              </a:prstGeom>
            </p:spPr>
            <p:txBody>
              <a:bodyPr wrap="square">
                <a:spAutoFit/>
              </a:bodyPr>
              <a:lstStyle/>
              <a:p>
                <a:r>
                  <a:rPr lang="en-US" sz="1600">
                    <a:ea typeface="Calibri" panose="020F0502020204030204" pitchFamily="34" charset="0"/>
                  </a:rPr>
                  <a:t>b)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 "23 không phải là số nguyên tố".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ea typeface="Calibri" panose="020F0502020204030204" pitchFamily="34" charset="0"/>
                  </a:rPr>
                  <a:t> đúng,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sai.</a:t>
                </a:r>
                <a:br>
                  <a:rPr lang="en-US" sz="1600">
                    <a:ea typeface="Calibri" panose="020F0502020204030204" pitchFamily="34" charset="0"/>
                  </a:rPr>
                </a:br>
                <a:endParaRPr lang="en-US"/>
              </a:p>
            </p:txBody>
          </p:sp>
        </mc:Choice>
        <mc:Fallback xmlns="">
          <p:sp>
            <p:nvSpPr>
              <p:cNvPr id="11" name="Rectangle 10"/>
              <p:cNvSpPr>
                <a:spLocks noRot="1" noChangeAspect="1" noMove="1" noResize="1" noEditPoints="1" noAdjustHandles="1" noChangeArrowheads="1" noChangeShapeType="1" noTextEdit="1"/>
              </p:cNvSpPr>
              <p:nvPr/>
            </p:nvSpPr>
            <p:spPr>
              <a:xfrm>
                <a:off x="4884059" y="1793857"/>
                <a:ext cx="3775309" cy="800219"/>
              </a:xfrm>
              <a:prstGeom prst="rect">
                <a:avLst/>
              </a:prstGeom>
              <a:blipFill rotWithShape="0">
                <a:blip r:embed="rId7"/>
                <a:stretch>
                  <a:fillRect l="-806" t="-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884059" y="2436627"/>
                <a:ext cx="3711301" cy="584775"/>
              </a:xfrm>
              <a:prstGeom prst="rect">
                <a:avLst/>
              </a:prstGeom>
            </p:spPr>
            <p:txBody>
              <a:bodyPr wrap="square">
                <a:spAutoFit/>
              </a:bodyPr>
              <a:lstStyle/>
              <a:p>
                <a:r>
                  <a:rPr lang="en-US" sz="1600">
                    <a:ea typeface="Calibri" panose="020F0502020204030204" pitchFamily="34" charset="0"/>
                  </a:rPr>
                  <a:t>c)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 "2021 không chia hết cho 3 ".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ea typeface="Calibri" panose="020F0502020204030204" pitchFamily="34" charset="0"/>
                  </a:rPr>
                  <a:t> sai, </a:t>
                </a:r>
                <a14:m>
                  <m:oMath xmlns:m="http://schemas.openxmlformats.org/officeDocument/2006/math">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𝑃</m:t>
                        </m:r>
                      </m:e>
                    </m:acc>
                  </m:oMath>
                </a14:m>
                <a:r>
                  <a:rPr lang="en-US" sz="1600">
                    <a:ea typeface="Calibri" panose="020F0502020204030204" pitchFamily="34" charset="0"/>
                  </a:rPr>
                  <a:t> đúng.</a:t>
                </a:r>
                <a:endParaRPr lang="en-US"/>
              </a:p>
            </p:txBody>
          </p:sp>
        </mc:Choice>
        <mc:Fallback xmlns="">
          <p:sp>
            <p:nvSpPr>
              <p:cNvPr id="15" name="Rectangle 14"/>
              <p:cNvSpPr>
                <a:spLocks noRot="1" noChangeAspect="1" noMove="1" noResize="1" noEditPoints="1" noAdjustHandles="1" noChangeArrowheads="1" noChangeShapeType="1" noTextEdit="1"/>
              </p:cNvSpPr>
              <p:nvPr/>
            </p:nvSpPr>
            <p:spPr>
              <a:xfrm>
                <a:off x="4884059" y="2436627"/>
                <a:ext cx="3711301" cy="584775"/>
              </a:xfrm>
              <a:prstGeom prst="rect">
                <a:avLst/>
              </a:prstGeom>
              <a:blipFill rotWithShape="0">
                <a:blip r:embed="rId8"/>
                <a:stretch>
                  <a:fillRect l="-821"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1961944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animEffect transition="in" filter="barn(inVertical)">
                                      <p:cBhvr>
                                        <p:cTn id="4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3" grpId="0"/>
      <p:bldP spid="41" grpId="0"/>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46"/>
          <p:cNvSpPr txBox="1">
            <a:spLocks noGrp="1"/>
          </p:cNvSpPr>
          <p:nvPr>
            <p:ph type="title" idx="2"/>
          </p:nvPr>
        </p:nvSpPr>
        <p:spPr>
          <a:xfrm>
            <a:off x="715088" y="929722"/>
            <a:ext cx="1659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1583" name="Google Shape;1583;p46"/>
          <p:cNvPicPr preferRelativeResize="0"/>
          <p:nvPr/>
        </p:nvPicPr>
        <p:blipFill rotWithShape="1">
          <a:blip r:embed="rId3">
            <a:alphaModFix/>
          </a:blip>
          <a:srcRect t="11716" b="20519"/>
          <a:stretch/>
        </p:blipFill>
        <p:spPr>
          <a:xfrm>
            <a:off x="5834744" y="3106059"/>
            <a:ext cx="2968171" cy="1935843"/>
          </a:xfrm>
          <a:prstGeom prst="rect">
            <a:avLst/>
          </a:prstGeom>
          <a:noFill/>
          <a:ln>
            <a:noFill/>
          </a:ln>
        </p:spPr>
      </p:pic>
      <p:sp>
        <p:nvSpPr>
          <p:cNvPr id="8" name="Google Shape;1264;p35"/>
          <p:cNvSpPr txBox="1">
            <a:spLocks/>
          </p:cNvSpPr>
          <p:nvPr/>
        </p:nvSpPr>
        <p:spPr>
          <a:xfrm>
            <a:off x="627429" y="2049450"/>
            <a:ext cx="71740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25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9pPr>
          </a:lstStyle>
          <a:p>
            <a:pPr algn="ctr">
              <a:lnSpc>
                <a:spcPct val="150000"/>
              </a:lnSpc>
            </a:pPr>
            <a:r>
              <a:rPr lang="en-US" sz="3000" b="1">
                <a:solidFill>
                  <a:schemeClr val="accent3"/>
                </a:solidFill>
                <a:latin typeface="+mj-lt"/>
              </a:rPr>
              <a:t>MỆNH ĐỀ KÉO THEO, MỆNH ĐỀ ĐẢO,</a:t>
            </a:r>
          </a:p>
          <a:p>
            <a:pPr algn="ctr">
              <a:lnSpc>
                <a:spcPct val="150000"/>
              </a:lnSpc>
            </a:pPr>
            <a:r>
              <a:rPr lang="en-US" sz="3000" b="1">
                <a:solidFill>
                  <a:schemeClr val="accent3"/>
                </a:solidFill>
                <a:latin typeface="+mj-lt"/>
              </a:rPr>
              <a:t>MỆNH ĐỀ TƯƠNG ĐƯƠNG</a:t>
            </a:r>
            <a:endParaRPr lang="en-US" sz="300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01"/>
        <p:cNvGrpSpPr/>
        <p:nvPr/>
      </p:nvGrpSpPr>
      <p:grpSpPr>
        <a:xfrm>
          <a:off x="0" y="0"/>
          <a:ext cx="0" cy="0"/>
          <a:chOff x="0" y="0"/>
          <a:chExt cx="0" cy="0"/>
        </a:xfrm>
      </p:grpSpPr>
      <p:grpSp>
        <p:nvGrpSpPr>
          <p:cNvPr id="8" name="Group 7"/>
          <p:cNvGrpSpPr/>
          <p:nvPr/>
        </p:nvGrpSpPr>
        <p:grpSpPr>
          <a:xfrm>
            <a:off x="147205" y="109043"/>
            <a:ext cx="4707824" cy="496281"/>
            <a:chOff x="168976" y="167095"/>
            <a:chExt cx="4707824" cy="496281"/>
          </a:xfrm>
        </p:grpSpPr>
        <p:grpSp>
          <p:nvGrpSpPr>
            <p:cNvPr id="9" name="Google Shape;939;p37"/>
            <p:cNvGrpSpPr/>
            <p:nvPr/>
          </p:nvGrpSpPr>
          <p:grpSpPr>
            <a:xfrm>
              <a:off x="304680" y="216019"/>
              <a:ext cx="479900" cy="412741"/>
              <a:chOff x="5395463" y="832475"/>
              <a:chExt cx="751675" cy="744325"/>
            </a:xfrm>
          </p:grpSpPr>
          <p:sp>
            <p:nvSpPr>
              <p:cNvPr id="12"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p:cNvSpPr/>
            <p:nvPr/>
          </p:nvSpPr>
          <p:spPr>
            <a:xfrm>
              <a:off x="813277" y="167095"/>
              <a:ext cx="4063523" cy="461665"/>
            </a:xfrm>
            <a:prstGeom prst="rect">
              <a:avLst/>
            </a:prstGeom>
          </p:spPr>
          <p:txBody>
            <a:bodyPr wrap="square">
              <a:spAutoFit/>
            </a:bodyPr>
            <a:lstStyle/>
            <a:p>
              <a:r>
                <a:rPr lang="en-US" sz="2400" b="1">
                  <a:solidFill>
                    <a:schemeClr val="accent3"/>
                  </a:solidFill>
                </a:rPr>
                <a:t>MỆNH ĐỀ KÉO THEO</a:t>
              </a:r>
              <a:endParaRPr lang="en-US" sz="2400" b="1" dirty="0">
                <a:solidFill>
                  <a:schemeClr val="accent3"/>
                </a:solidFill>
              </a:endParaRPr>
            </a:p>
          </p:txBody>
        </p:sp>
        <p:sp>
          <p:nvSpPr>
            <p:cNvPr id="11" name="TextBox 10"/>
            <p:cNvSpPr txBox="1"/>
            <p:nvPr/>
          </p:nvSpPr>
          <p:spPr>
            <a:xfrm>
              <a:off x="168976" y="201711"/>
              <a:ext cx="720662" cy="461665"/>
            </a:xfrm>
            <a:prstGeom prst="rect">
              <a:avLst/>
            </a:prstGeom>
            <a:noFill/>
          </p:spPr>
          <p:txBody>
            <a:bodyPr wrap="square" rtlCol="0">
              <a:spAutoFit/>
            </a:bodyPr>
            <a:lstStyle/>
            <a:p>
              <a:pPr algn="ctr"/>
              <a:r>
                <a:rPr lang="en-US" sz="2400" b="1"/>
                <a:t>4</a:t>
              </a:r>
              <a:endParaRPr lang="en-US" sz="2400" b="1"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23" y="621031"/>
            <a:ext cx="412267" cy="338423"/>
          </a:xfrm>
          <a:prstGeom prst="rect">
            <a:avLst/>
          </a:prstGeom>
        </p:spPr>
      </p:pic>
      <p:sp>
        <p:nvSpPr>
          <p:cNvPr id="15" name="TextBox 14"/>
          <p:cNvSpPr txBox="1"/>
          <p:nvPr/>
        </p:nvSpPr>
        <p:spPr>
          <a:xfrm>
            <a:off x="619422" y="574622"/>
            <a:ext cx="1380948" cy="646331"/>
          </a:xfrm>
          <a:prstGeom prst="rect">
            <a:avLst/>
          </a:prstGeom>
          <a:noFill/>
        </p:spPr>
        <p:txBody>
          <a:bodyPr wrap="square" rtlCol="0">
            <a:spAutoFit/>
          </a:bodyPr>
          <a:lstStyle/>
          <a:p>
            <a:r>
              <a:rPr lang="nl-NL" sz="1800" b="1"/>
              <a:t>HĐKP </a:t>
            </a:r>
            <a:r>
              <a:rPr lang="en-US" sz="1800" b="1"/>
              <a:t>4</a:t>
            </a:r>
            <a:r>
              <a:rPr lang="nl-NL" sz="1800" b="1"/>
              <a:t>:</a:t>
            </a:r>
            <a:endParaRPr lang="en-US" sz="1800"/>
          </a:p>
          <a:p>
            <a:endParaRPr lang="en-US" sz="1800"/>
          </a:p>
        </p:txBody>
      </p:sp>
      <p:sp>
        <p:nvSpPr>
          <p:cNvPr id="4" name="Rectangle 3"/>
          <p:cNvSpPr/>
          <p:nvPr/>
        </p:nvSpPr>
        <p:spPr>
          <a:xfrm>
            <a:off x="333830" y="935822"/>
            <a:ext cx="8759369" cy="1938992"/>
          </a:xfrm>
          <a:prstGeom prst="rect">
            <a:avLst/>
          </a:prstGeom>
        </p:spPr>
        <p:txBody>
          <a:bodyPr wrap="square">
            <a:spAutoFit/>
          </a:bodyPr>
          <a:lstStyle/>
          <a:p>
            <a:pPr algn="just">
              <a:lnSpc>
                <a:spcPct val="150000"/>
              </a:lnSpc>
            </a:pPr>
            <a:r>
              <a:rPr lang="en-US" sz="1600">
                <a:latin typeface="+mn-lt"/>
              </a:rPr>
              <a:t>Xét hai mệnh đề sau:</a:t>
            </a:r>
          </a:p>
          <a:p>
            <a:pPr algn="just">
              <a:lnSpc>
                <a:spcPct val="150000"/>
              </a:lnSpc>
            </a:pPr>
            <a:r>
              <a:rPr lang="en-US" sz="1600">
                <a:latin typeface="+mn-lt"/>
              </a:rPr>
              <a:t>(1) Nếu ABC là tam giác đều thì nó là tam giác cân;</a:t>
            </a:r>
          </a:p>
          <a:p>
            <a:pPr algn="just">
              <a:lnSpc>
                <a:spcPct val="150000"/>
              </a:lnSpc>
            </a:pPr>
            <a:r>
              <a:rPr lang="en-US" sz="1600">
                <a:latin typeface="+mn-lt"/>
              </a:rPr>
              <a:t>(2) Nếu 2a – 4 &gt; 0 thì a &gt; 2.</a:t>
            </a:r>
          </a:p>
          <a:p>
            <a:pPr algn="just">
              <a:lnSpc>
                <a:spcPct val="150000"/>
              </a:lnSpc>
            </a:pPr>
            <a:r>
              <a:rPr lang="en-US" sz="1600">
                <a:latin typeface="+mn-lt"/>
              </a:rPr>
              <a:t>a) Xét tính đúng sai của mỗi mệnh đề trên.</a:t>
            </a:r>
          </a:p>
          <a:p>
            <a:pPr algn="just">
              <a:lnSpc>
                <a:spcPct val="150000"/>
              </a:lnSpc>
            </a:pPr>
            <a:r>
              <a:rPr lang="en-US" sz="1600">
                <a:latin typeface="+mn-lt"/>
              </a:rPr>
              <a:t>b) Mỗi mệnh đề trên đều có dạng “Nếu P thì Q”. Chỉ ra P và Q ứng với mỗi mệnh đề đó.</a:t>
            </a:r>
          </a:p>
        </p:txBody>
      </p:sp>
      <p:sp>
        <p:nvSpPr>
          <p:cNvPr id="17" name="TextBox 16"/>
          <p:cNvSpPr txBox="1"/>
          <p:nvPr/>
        </p:nvSpPr>
        <p:spPr>
          <a:xfrm>
            <a:off x="1422402" y="2832494"/>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5" name="Rectangle 4"/>
              <p:cNvSpPr/>
              <p:nvPr/>
            </p:nvSpPr>
            <p:spPr>
              <a:xfrm>
                <a:off x="361785" y="3335161"/>
                <a:ext cx="8782215" cy="1569660"/>
              </a:xfrm>
              <a:prstGeom prst="rect">
                <a:avLst/>
              </a:prstGeom>
            </p:spPr>
            <p:txBody>
              <a:bodyPr wrap="square">
                <a:spAutoFit/>
              </a:bodyPr>
              <a:lstStyle/>
              <a:p>
                <a:pPr>
                  <a:lnSpc>
                    <a:spcPct val="200000"/>
                  </a:lnSpc>
                  <a:spcAft>
                    <a:spcPts val="1200"/>
                  </a:spcAft>
                </a:pPr>
                <a:br>
                  <a:rPr lang="en-US" sz="1600">
                    <a:latin typeface="+mn-lt"/>
                    <a:ea typeface="Calibri" panose="020F0502020204030204" pitchFamily="34" charset="0"/>
                    <a:cs typeface="Times New Roman" panose="02020603050405020304" pitchFamily="18" charset="0"/>
                  </a:rPr>
                </a:br>
                <a:r>
                  <a:rPr lang="en-US" sz="1600">
                    <a:latin typeface="+mn-lt"/>
                    <a:ea typeface="Calibri" panose="020F0502020204030204" pitchFamily="34" charset="0"/>
                    <a:cs typeface="Times New Roman" panose="02020603050405020304" pitchFamily="18" charset="0"/>
                  </a:rPr>
                  <a:t>b) Với mệnh đề (1),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n-lt"/>
                    <a:ea typeface="Calibri" panose="020F0502020204030204" pitchFamily="34" charset="0"/>
                    <a:cs typeface="Times New Roman" panose="02020603050405020304" pitchFamily="18" charset="0"/>
                  </a:rPr>
                  <a:t> "Tam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m:t>
                    </m:r>
                  </m:oMath>
                </a14:m>
                <a:r>
                  <a:rPr lang="en-US" sz="1600">
                    <a:latin typeface="+mn-lt"/>
                    <a:ea typeface="Calibri" panose="020F0502020204030204" pitchFamily="34" charset="0"/>
                    <a:cs typeface="Times New Roman" panose="02020603050405020304" pitchFamily="18" charset="0"/>
                  </a:rPr>
                  <a:t> là tam giác đều",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 "Tam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m:t>
                    </m:r>
                  </m:oMath>
                </a14:m>
                <a:r>
                  <a:rPr lang="en-US" sz="1600">
                    <a:latin typeface="+mn-lt"/>
                    <a:ea typeface="Calibri" panose="020F0502020204030204" pitchFamily="34" charset="0"/>
                    <a:cs typeface="Times New Roman" panose="02020603050405020304" pitchFamily="18" charset="0"/>
                  </a:rPr>
                  <a:t> là tam giác cân".</a:t>
                </a:r>
                <a:br>
                  <a:rPr lang="en-US" sz="1600">
                    <a:latin typeface="+mn-lt"/>
                    <a:ea typeface="Calibri" panose="020F0502020204030204" pitchFamily="34" charset="0"/>
                    <a:cs typeface="Times New Roman" panose="02020603050405020304" pitchFamily="18" charset="0"/>
                  </a:rPr>
                </a:br>
                <a:r>
                  <a:rPr lang="en-US" sz="1600">
                    <a:latin typeface="+mn-lt"/>
                    <a:ea typeface="Calibri" panose="020F0502020204030204" pitchFamily="34" charset="0"/>
                    <a:cs typeface="Times New Roman" panose="02020603050405020304" pitchFamily="18" charset="0"/>
                  </a:rPr>
                  <a:t>Với mệnh đề (2),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m:rPr>
                        <m:nor/>
                      </m:rPr>
                      <a:rPr lang="en-US" sz="1600">
                        <a:latin typeface="+mn-lt"/>
                        <a:ea typeface="Calibri" panose="020F0502020204030204" pitchFamily="34" charset="0"/>
                        <a:cs typeface="Times New Roman" panose="02020603050405020304" pitchFamily="18" charset="0"/>
                      </a:rPr>
                      <m:t> </m:t>
                    </m:r>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4&gt;0",</m:t>
                    </m:r>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&gt;2"</m:t>
                    </m:r>
                  </m:oMath>
                </a14:m>
                <a:r>
                  <a:rPr lang="en-US" sz="1600">
                    <a:latin typeface="+mn-lt"/>
                    <a:ea typeface="Calibri" panose="020F0502020204030204" pitchFamily="34" charset="0"/>
                    <a:cs typeface="Times New Roman" panose="02020603050405020304" pitchFamily="18" charset="0"/>
                  </a:rPr>
                  <a:t> ". </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61785" y="3335161"/>
                <a:ext cx="8782215" cy="1569660"/>
              </a:xfrm>
              <a:prstGeom prst="rect">
                <a:avLst/>
              </a:prstGeom>
              <a:blipFill rotWithShape="0">
                <a:blip r:embed="rId4"/>
                <a:stretch>
                  <a:fillRect l="-347"/>
                </a:stretch>
              </a:blipFill>
            </p:spPr>
            <p:txBody>
              <a:bodyPr/>
              <a:lstStyle/>
              <a:p>
                <a:r>
                  <a:rPr lang="en-US">
                    <a:noFill/>
                  </a:rPr>
                  <a:t> </a:t>
                </a:r>
              </a:p>
            </p:txBody>
          </p:sp>
        </mc:Fallback>
      </mc:AlternateContent>
      <p:sp>
        <p:nvSpPr>
          <p:cNvPr id="6" name="Rectangle 5"/>
          <p:cNvSpPr/>
          <p:nvPr/>
        </p:nvSpPr>
        <p:spPr>
          <a:xfrm>
            <a:off x="377970" y="3462118"/>
            <a:ext cx="3244799" cy="338554"/>
          </a:xfrm>
          <a:prstGeom prst="rect">
            <a:avLst/>
          </a:prstGeom>
        </p:spPr>
        <p:txBody>
          <a:bodyPr wrap="none">
            <a:spAutoFit/>
          </a:bodyPr>
          <a:lstStyle/>
          <a:p>
            <a:r>
              <a:rPr lang="en-US" sz="1600">
                <a:ea typeface="Calibri" panose="020F0502020204030204" pitchFamily="34" charset="0"/>
                <a:cs typeface="Times New Roman" panose="02020603050405020304" pitchFamily="18" charset="0"/>
              </a:rPr>
              <a:t>a) (1) và (2) đều là mệnh đề đúng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P spid="17"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0" y="56550"/>
            <a:ext cx="6394831" cy="296967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11598" cy="17568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879" y="1756881"/>
            <a:ext cx="3520183" cy="3520183"/>
          </a:xfrm>
          <a:prstGeom prst="rect">
            <a:avLst/>
          </a:prstGeom>
        </p:spPr>
      </p:pic>
      <p:sp>
        <p:nvSpPr>
          <p:cNvPr id="12" name="TextBox 11"/>
          <p:cNvSpPr txBox="1"/>
          <p:nvPr/>
        </p:nvSpPr>
        <p:spPr>
          <a:xfrm rot="21382814">
            <a:off x="1380445" y="720750"/>
            <a:ext cx="5763078" cy="1015663"/>
          </a:xfrm>
          <a:prstGeom prst="rect">
            <a:avLst/>
          </a:prstGeom>
          <a:noFill/>
        </p:spPr>
        <p:txBody>
          <a:bodyPr wrap="square" rtlCol="0">
            <a:spAutoFit/>
          </a:bodyPr>
          <a:lstStyle/>
          <a:p>
            <a:pPr>
              <a:lnSpc>
                <a:spcPct val="150000"/>
              </a:lnSpc>
            </a:pPr>
            <a:r>
              <a:rPr lang="nl-NL" sz="2000">
                <a:latin typeface="+mn-lt"/>
              </a:rPr>
              <a:t>Cho hai mệnh đề P và Q. Mệnh đề "Nếu P thì Q" được gọi là mệnh đề kéo theo, kí hiệu là </a:t>
            </a:r>
            <a:endParaRPr lang="en-US" sz="2000">
              <a:latin typeface="+mn-lt"/>
            </a:endParaRPr>
          </a:p>
        </p:txBody>
      </p:sp>
      <p:sp>
        <p:nvSpPr>
          <p:cNvPr id="13" name="TextBox 12"/>
          <p:cNvSpPr txBox="1"/>
          <p:nvPr/>
        </p:nvSpPr>
        <p:spPr>
          <a:xfrm>
            <a:off x="1538515" y="445496"/>
            <a:ext cx="1574800" cy="400110"/>
          </a:xfrm>
          <a:prstGeom prst="rect">
            <a:avLst/>
          </a:prstGeom>
          <a:noFill/>
        </p:spPr>
        <p:txBody>
          <a:bodyPr wrap="square" rtlCol="0">
            <a:spAutoFit/>
          </a:bodyPr>
          <a:lstStyle/>
          <a:p>
            <a:r>
              <a:rPr lang="en-US" sz="2000" b="1">
                <a:ln w="0"/>
                <a:solidFill>
                  <a:schemeClr val="tx1"/>
                </a:solidFill>
                <a:effectLst>
                  <a:outerShdw blurRad="38100" dist="19050" dir="2700000" algn="tl" rotWithShape="0">
                    <a:schemeClr val="dk1">
                      <a:alpha val="40000"/>
                    </a:schemeClr>
                  </a:outerShdw>
                </a:effectLst>
              </a:rPr>
              <a:t>KẾT LUẬN</a:t>
            </a:r>
          </a:p>
        </p:txBody>
      </p:sp>
      <mc:AlternateContent xmlns:mc="http://schemas.openxmlformats.org/markup-compatibility/2006" xmlns:a14="http://schemas.microsoft.com/office/drawing/2010/main">
        <mc:Choice Requires="a14">
          <p:sp>
            <p:nvSpPr>
              <p:cNvPr id="15" name="Cloud Callout 14"/>
              <p:cNvSpPr/>
              <p:nvPr/>
            </p:nvSpPr>
            <p:spPr>
              <a:xfrm rot="20478761" flipH="1">
                <a:off x="4187165" y="1841789"/>
                <a:ext cx="2351368" cy="1560286"/>
              </a:xfrm>
              <a:prstGeom prst="cloudCallout">
                <a:avLst>
                  <a:gd name="adj1" fmla="val -60416"/>
                  <a:gd name="adj2" fmla="val 6804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i="1"/>
                  <a:t>Nếu P đúng thì mệnh đề </a:t>
                </a:r>
                <a:r>
                  <a:rPr lang="nl-NL" i="1"/>
                  <a:t>P </a:t>
                </a:r>
                <a14:m>
                  <m:oMath xmlns:m="http://schemas.openxmlformats.org/officeDocument/2006/math">
                    <m:r>
                      <a:rPr lang="nl-NL" i="1">
                        <a:latin typeface="Cambria Math" panose="02040503050406030204" pitchFamily="18" charset="0"/>
                      </a:rPr>
                      <m:t>⇒</m:t>
                    </m:r>
                  </m:oMath>
                </a14:m>
                <a:r>
                  <a:rPr lang="nl-NL" i="1"/>
                  <a:t>Q đúng khi nào và sai khi nào?</a:t>
                </a:r>
                <a:endParaRPr lang="en-US"/>
              </a:p>
            </p:txBody>
          </p:sp>
        </mc:Choice>
        <mc:Fallback xmlns="">
          <p:sp>
            <p:nvSpPr>
              <p:cNvPr id="15" name="Cloud Callout 14"/>
              <p:cNvSpPr>
                <a:spLocks noRot="1" noChangeAspect="1" noMove="1" noResize="1" noEditPoints="1" noAdjustHandles="1" noChangeArrowheads="1" noChangeShapeType="1" noTextEdit="1"/>
              </p:cNvSpPr>
              <p:nvPr/>
            </p:nvSpPr>
            <p:spPr>
              <a:xfrm rot="20478761" flipH="1">
                <a:off x="4187165" y="1841789"/>
                <a:ext cx="2351368" cy="1560286"/>
              </a:xfrm>
              <a:prstGeom prst="cloudCallout">
                <a:avLst>
                  <a:gd name="adj1" fmla="val -60416"/>
                  <a:gd name="adj2" fmla="val 68042"/>
                </a:avLst>
              </a:prstGeom>
              <a:blipFill rotWithShape="0">
                <a:blip r:embed="rId6"/>
                <a:stretch>
                  <a:fillRect/>
                </a:stretch>
              </a:blipFill>
            </p:spPr>
            <p:txBody>
              <a:bodyPr/>
              <a:lstStyle/>
              <a:p>
                <a:r>
                  <a:rPr lang="en-US">
                    <a:noFill/>
                  </a:rPr>
                  <a:t> </a:t>
                </a:r>
              </a:p>
            </p:txBody>
          </p:sp>
        </mc:Fallback>
      </mc:AlternateContent>
      <p:sp>
        <p:nvSpPr>
          <p:cNvPr id="20" name="Rectangle 19"/>
          <p:cNvSpPr/>
          <p:nvPr/>
        </p:nvSpPr>
        <p:spPr>
          <a:xfrm rot="21373486">
            <a:off x="1461771" y="1736415"/>
            <a:ext cx="5548360" cy="553998"/>
          </a:xfrm>
          <a:prstGeom prst="rect">
            <a:avLst/>
          </a:prstGeom>
        </p:spPr>
        <p:txBody>
          <a:bodyPr wrap="square">
            <a:spAutoFit/>
          </a:bodyPr>
          <a:lstStyle/>
          <a:p>
            <a:pPr algn="just">
              <a:lnSpc>
                <a:spcPct val="150000"/>
              </a:lnSpc>
              <a:spcAft>
                <a:spcPts val="800"/>
              </a:spcAft>
            </a:pPr>
            <a:r>
              <a:rPr lang="nl-NL" sz="2000">
                <a:latin typeface="+mn-lt"/>
                <a:ea typeface="Calibri" panose="020F0502020204030204" pitchFamily="34" charset="0"/>
                <a:cs typeface="Times New Roman" panose="02020603050405020304" pitchFamily="18" charset="0"/>
              </a:rPr>
              <a:t>Mệnh đề             chỉ sai khi P đúng và Q sai.</a:t>
            </a:r>
            <a:endParaRPr lang="en-US" sz="2000">
              <a:effectLst/>
              <a:latin typeface="+mn-lt"/>
              <a:ea typeface="Calibri" panose="020F0502020204030204" pitchFamily="34" charset="0"/>
              <a:cs typeface="Times New Roman" panose="02020603050405020304" pitchFamily="18" charset="0"/>
            </a:endParaRPr>
          </a:p>
        </p:txBody>
      </p:sp>
      <p:sp>
        <p:nvSpPr>
          <p:cNvPr id="21" name="TextBox 20"/>
          <p:cNvSpPr txBox="1"/>
          <p:nvPr/>
        </p:nvSpPr>
        <p:spPr>
          <a:xfrm>
            <a:off x="6800" y="2656244"/>
            <a:ext cx="7569563" cy="3000821"/>
          </a:xfrm>
          <a:prstGeom prst="rect">
            <a:avLst/>
          </a:prstGeom>
          <a:noFill/>
        </p:spPr>
        <p:txBody>
          <a:bodyPr wrap="square" rtlCol="0">
            <a:spAutoFit/>
          </a:bodyPr>
          <a:lstStyle/>
          <a:p>
            <a:pPr>
              <a:lnSpc>
                <a:spcPct val="150000"/>
              </a:lnSpc>
            </a:pPr>
            <a:r>
              <a:rPr lang="nl-NL" sz="1800"/>
              <a:t> </a:t>
            </a:r>
            <a:endParaRPr lang="en-US" sz="1800"/>
          </a:p>
          <a:p>
            <a:pPr>
              <a:lnSpc>
                <a:spcPct val="150000"/>
              </a:lnSpc>
            </a:pPr>
            <a:r>
              <a:rPr lang="nl-NL" sz="1800" b="1"/>
              <a:t>Nhận xét:</a:t>
            </a:r>
            <a:endParaRPr lang="en-US" sz="1800"/>
          </a:p>
          <a:p>
            <a:pPr>
              <a:lnSpc>
                <a:spcPct val="150000"/>
              </a:lnSpc>
            </a:pPr>
            <a:r>
              <a:rPr lang="nl-NL" sz="1800"/>
              <a:t>a) Mệnh đề             còn được phát biểu là "P kéo theo Q" hoặc "Từ P suy ra Q".</a:t>
            </a:r>
            <a:endParaRPr lang="en-US" sz="1800"/>
          </a:p>
          <a:p>
            <a:pPr>
              <a:lnSpc>
                <a:spcPct val="150000"/>
              </a:lnSpc>
            </a:pPr>
            <a:r>
              <a:rPr lang="nl-NL" sz="1800"/>
              <a:t>b) Để xét tính đúng sai của mệnh đề, ta chỉ cần xét trường hợp P đúng. Khi đó, nếu Q đúng thì mệnh đề đúng, nếu Q sai thì mệnh đề sai. </a:t>
            </a:r>
            <a:endParaRPr lang="en-US" sz="1800"/>
          </a:p>
          <a:p>
            <a:pPr>
              <a:lnSpc>
                <a:spcPct val="150000"/>
              </a:lnSpc>
            </a:pPr>
            <a:endParaRPr lang="en-US" sz="1800"/>
          </a:p>
        </p:txBody>
      </p:sp>
      <mc:AlternateContent xmlns:mc="http://schemas.openxmlformats.org/markup-compatibility/2006" xmlns:a14="http://schemas.microsoft.com/office/drawing/2010/main">
        <mc:Choice Requires="a14">
          <p:sp>
            <p:nvSpPr>
              <p:cNvPr id="22" name="Rectangle 21"/>
              <p:cNvSpPr/>
              <p:nvPr/>
            </p:nvSpPr>
            <p:spPr>
              <a:xfrm rot="21139081">
                <a:off x="5953012" y="1092453"/>
                <a:ext cx="9660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a:latin typeface="Cambria Math" panose="02040503050406030204" pitchFamily="18" charset="0"/>
                        </a:rPr>
                        <m:t>⇒</m:t>
                      </m:r>
                      <m:r>
                        <a:rPr lang="en-US" sz="2000" i="1">
                          <a:latin typeface="Cambria Math" panose="02040503050406030204" pitchFamily="18" charset="0"/>
                        </a:rPr>
                        <m:t>𝑄</m:t>
                      </m:r>
                    </m:oMath>
                  </m:oMathPara>
                </a14:m>
                <a:endParaRPr lang="en-US" sz="2000"/>
              </a:p>
            </p:txBody>
          </p:sp>
        </mc:Choice>
        <mc:Fallback xmlns="">
          <p:sp>
            <p:nvSpPr>
              <p:cNvPr id="22" name="Rectangle 21"/>
              <p:cNvSpPr>
                <a:spLocks noRot="1" noChangeAspect="1" noMove="1" noResize="1" noEditPoints="1" noAdjustHandles="1" noChangeArrowheads="1" noChangeShapeType="1" noTextEdit="1"/>
              </p:cNvSpPr>
              <p:nvPr/>
            </p:nvSpPr>
            <p:spPr>
              <a:xfrm rot="21139081">
                <a:off x="5953012" y="1092453"/>
                <a:ext cx="966098"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rot="21403087">
                <a:off x="2525676" y="1922901"/>
                <a:ext cx="9660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a:latin typeface="Cambria Math" panose="02040503050406030204" pitchFamily="18" charset="0"/>
                        </a:rPr>
                        <m:t>⇒</m:t>
                      </m:r>
                      <m:r>
                        <a:rPr lang="en-US" sz="2000" i="1">
                          <a:latin typeface="Cambria Math" panose="02040503050406030204" pitchFamily="18" charset="0"/>
                        </a:rPr>
                        <m:t>𝑄</m:t>
                      </m:r>
                    </m:oMath>
                  </m:oMathPara>
                </a14:m>
                <a:endParaRPr lang="en-US" sz="2000"/>
              </a:p>
            </p:txBody>
          </p:sp>
        </mc:Choice>
        <mc:Fallback xmlns="">
          <p:sp>
            <p:nvSpPr>
              <p:cNvPr id="23" name="Rectangle 22"/>
              <p:cNvSpPr>
                <a:spLocks noRot="1" noChangeAspect="1" noMove="1" noResize="1" noEditPoints="1" noAdjustHandles="1" noChangeArrowheads="1" noChangeShapeType="1" noTextEdit="1"/>
              </p:cNvSpPr>
              <p:nvPr/>
            </p:nvSpPr>
            <p:spPr>
              <a:xfrm rot="21403087">
                <a:off x="2525676" y="1922901"/>
                <a:ext cx="966098" cy="400110"/>
              </a:xfrm>
              <a:prstGeom prst="rect">
                <a:avLst/>
              </a:prstGeom>
              <a:blipFill rotWithShape="0">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184190" y="3528805"/>
                <a:ext cx="9660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a:latin typeface="Cambria Math" panose="02040503050406030204" pitchFamily="18" charset="0"/>
                        </a:rPr>
                        <m:t>⇒</m:t>
                      </m:r>
                      <m:r>
                        <a:rPr lang="en-US" sz="2000" i="1">
                          <a:latin typeface="Cambria Math" panose="02040503050406030204" pitchFamily="18" charset="0"/>
                        </a:rPr>
                        <m:t>𝑄</m:t>
                      </m:r>
                    </m:oMath>
                  </m:oMathPara>
                </a14:m>
                <a:endParaRPr lang="en-US" sz="2000"/>
              </a:p>
            </p:txBody>
          </p:sp>
        </mc:Choice>
        <mc:Fallback xmlns="">
          <p:sp>
            <p:nvSpPr>
              <p:cNvPr id="24" name="Rectangle 23"/>
              <p:cNvSpPr>
                <a:spLocks noRot="1" noChangeAspect="1" noMove="1" noResize="1" noEditPoints="1" noAdjustHandles="1" noChangeArrowheads="1" noChangeShapeType="1" noTextEdit="1"/>
              </p:cNvSpPr>
              <p:nvPr/>
            </p:nvSpPr>
            <p:spPr>
              <a:xfrm>
                <a:off x="1184190" y="3528805"/>
                <a:ext cx="966098" cy="400110"/>
              </a:xfrm>
              <a:prstGeom prst="rect">
                <a:avLst/>
              </a:prstGeom>
              <a:blipFill rotWithShape="0">
                <a:blip r:embed="rId9"/>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441713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xit" presetSubtype="32" fill="hold" grpId="1" nodeType="clickEffect">
                                  <p:stCondLst>
                                    <p:cond delay="0"/>
                                  </p:stCondLst>
                                  <p:childTnLst>
                                    <p:animEffect transition="out" filter="plus(out)">
                                      <p:cBhvr>
                                        <p:cTn id="22" dur="2000"/>
                                        <p:tgtEl>
                                          <p:spTgt spid="15"/>
                                        </p:tgtEl>
                                      </p:cBhvr>
                                    </p:animEffect>
                                    <p:set>
                                      <p:cBhvr>
                                        <p:cTn id="23" dur="1" fill="hold">
                                          <p:stCondLst>
                                            <p:cond delay="1999"/>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xEl>
                                              <p:pRg st="1" end="1"/>
                                            </p:txEl>
                                          </p:spTgt>
                                        </p:tgtEl>
                                        <p:attrNameLst>
                                          <p:attrName>style.visibility</p:attrName>
                                        </p:attrNameLst>
                                      </p:cBhvr>
                                      <p:to>
                                        <p:strVal val="visible"/>
                                      </p:to>
                                    </p:set>
                                    <p:animEffect transition="in" filter="fade">
                                      <p:cBhvr>
                                        <p:cTn id="34" dur="500"/>
                                        <p:tgtEl>
                                          <p:spTgt spid="2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animEffect transition="in" filter="fade">
                                      <p:cBhvr>
                                        <p:cTn id="39" dur="500"/>
                                        <p:tgtEl>
                                          <p:spTgt spid="21">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xEl>
                                              <p:pRg st="3" end="3"/>
                                            </p:txEl>
                                          </p:spTgt>
                                        </p:tgtEl>
                                        <p:attrNameLst>
                                          <p:attrName>style.visibility</p:attrName>
                                        </p:attrNameLst>
                                      </p:cBhvr>
                                      <p:to>
                                        <p:strVal val="visible"/>
                                      </p:to>
                                    </p:set>
                                    <p:animEffect transition="in" filter="fade">
                                      <p:cBhvr>
                                        <p:cTn id="47"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animBg="1"/>
      <p:bldP spid="15" grpId="1" animBg="1"/>
      <p:bldP spid="20"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4" name="Oval 3"/>
          <p:cNvSpPr/>
          <p:nvPr/>
        </p:nvSpPr>
        <p:spPr>
          <a:xfrm>
            <a:off x="21773" y="1427958"/>
            <a:ext cx="4283307" cy="11927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a:off x="4399421" y="510951"/>
            <a:ext cx="34696" cy="4503735"/>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174175" y="521199"/>
                <a:ext cx="4149960" cy="3165867"/>
              </a:xfrm>
              <a:prstGeom prst="rect">
                <a:avLst/>
              </a:prstGeom>
            </p:spPr>
            <p:txBody>
              <a:bodyPr wrap="square">
                <a:spAutoFit/>
              </a:bodyPr>
              <a:lstStyle/>
              <a:p>
                <a:pPr>
                  <a:lnSpc>
                    <a:spcPct val="200000"/>
                  </a:lnSpc>
                  <a:buClrTx/>
                </a:pPr>
                <a:r>
                  <a:rPr lang="vi-VN" sz="1600" b="1" kern="1200">
                    <a:solidFill>
                      <a:srgbClr val="191919"/>
                    </a:solidFill>
                    <a:latin typeface="Arial" panose="020B0604020202020204" pitchFamily="34" charset="0"/>
                    <a:ea typeface="+mn-ea"/>
                    <a:cs typeface="Arial" panose="020B0604020202020204" pitchFamily="34" charset="0"/>
                  </a:rPr>
                  <a:t>Ví dụ </a:t>
                </a:r>
                <a:r>
                  <a:rPr lang="en-US" sz="1600" b="1" kern="1200">
                    <a:solidFill>
                      <a:srgbClr val="191919"/>
                    </a:solidFill>
                    <a:latin typeface="Arial" panose="020B0604020202020204" pitchFamily="34" charset="0"/>
                    <a:ea typeface="+mn-ea"/>
                    <a:cs typeface="Arial" panose="020B0604020202020204" pitchFamily="34" charset="0"/>
                  </a:rPr>
                  <a:t>4: </a:t>
                </a:r>
                <a:r>
                  <a:rPr lang="en-US" sz="1600" kern="1200">
                    <a:solidFill>
                      <a:srgbClr val="191919"/>
                    </a:solidFill>
                    <a:latin typeface="Arial" panose="020B0604020202020204" pitchFamily="34" charset="0"/>
                    <a:ea typeface="+mn-ea"/>
                    <a:cs typeface="Arial" panose="020B0604020202020204" pitchFamily="34" charset="0"/>
                  </a:rPr>
                  <a:t>Xét tính đúng sai của các mệnh đề sau:</a:t>
                </a:r>
              </a:p>
              <a:p>
                <a:pPr>
                  <a:lnSpc>
                    <a:spcPct val="200000"/>
                  </a:lnSpc>
                  <a:buClrTx/>
                </a:pPr>
                <a:r>
                  <a:rPr lang="en-US" sz="1600" kern="1200">
                    <a:solidFill>
                      <a:srgbClr val="191919"/>
                    </a:solidFill>
                    <a:latin typeface="Arial" panose="020B0604020202020204" pitchFamily="34" charset="0"/>
                    <a:cs typeface="Arial" panose="020B0604020202020204" pitchFamily="34" charset="0"/>
                  </a:rPr>
                  <a:t>a) R: “Nếu tam giác </a:t>
                </a:r>
                <a:r>
                  <a:rPr lang="en-US" sz="1600" i="1" kern="1200">
                    <a:solidFill>
                      <a:srgbClr val="191919"/>
                    </a:solidFill>
                    <a:latin typeface="Arial" panose="020B0604020202020204" pitchFamily="34" charset="0"/>
                    <a:cs typeface="Arial" panose="020B0604020202020204" pitchFamily="34" charset="0"/>
                  </a:rPr>
                  <a:t>ABC </a:t>
                </a:r>
                <a:r>
                  <a:rPr lang="en-US" sz="1600" kern="1200">
                    <a:solidFill>
                      <a:srgbClr val="191919"/>
                    </a:solidFill>
                    <a:latin typeface="+mn-lt"/>
                    <a:cs typeface="Arial" panose="020B0604020202020204" pitchFamily="34" charset="0"/>
                  </a:rPr>
                  <a:t>có hai góc bằng </a:t>
                </a:r>
                <a14:m>
                  <m:oMath xmlns:m="http://schemas.openxmlformats.org/officeDocument/2006/math">
                    <m:sSup>
                      <m:sSupPr>
                        <m:ctrlPr>
                          <a:rPr lang="en-US" sz="1600" i="1" kern="1200" smtClean="0">
                            <a:solidFill>
                              <a:srgbClr val="191919"/>
                            </a:solidFill>
                            <a:latin typeface="Cambria Math" panose="02040503050406030204" pitchFamily="18" charset="0"/>
                            <a:cs typeface="Arial" panose="020B0604020202020204" pitchFamily="34" charset="0"/>
                          </a:rPr>
                        </m:ctrlPr>
                      </m:sSupPr>
                      <m:e>
                        <m:r>
                          <a:rPr lang="en-US" sz="1600" b="0" i="1" kern="1200" smtClean="0">
                            <a:solidFill>
                              <a:srgbClr val="191919"/>
                            </a:solidFill>
                            <a:latin typeface="Cambria Math" panose="02040503050406030204" pitchFamily="18" charset="0"/>
                            <a:cs typeface="Arial" panose="020B0604020202020204" pitchFamily="34" charset="0"/>
                          </a:rPr>
                          <m:t>60</m:t>
                        </m:r>
                      </m:e>
                      <m:sup>
                        <m:r>
                          <a:rPr lang="en-US" sz="1600" b="0" i="1" kern="1200" smtClean="0">
                            <a:solidFill>
                              <a:srgbClr val="191919"/>
                            </a:solidFill>
                            <a:latin typeface="Cambria Math" panose="02040503050406030204" pitchFamily="18" charset="0"/>
                            <a:cs typeface="Arial" panose="020B0604020202020204" pitchFamily="34" charset="0"/>
                          </a:rPr>
                          <m:t>0</m:t>
                        </m:r>
                      </m:sup>
                    </m:sSup>
                  </m:oMath>
                </a14:m>
                <a:r>
                  <a:rPr lang="en-US" sz="1600" kern="1200">
                    <a:solidFill>
                      <a:srgbClr val="191919"/>
                    </a:solidFill>
                    <a:latin typeface="+mn-lt"/>
                    <a:cs typeface="Arial" panose="020B0604020202020204" pitchFamily="34" charset="0"/>
                  </a:rPr>
                  <a:t> thì nó là tam giác đều”.</a:t>
                </a:r>
              </a:p>
              <a:p>
                <a:pPr>
                  <a:lnSpc>
                    <a:spcPct val="200000"/>
                  </a:lnSpc>
                  <a:buClrTx/>
                </a:pPr>
                <a:r>
                  <a:rPr lang="en-US" sz="1600" kern="1200">
                    <a:solidFill>
                      <a:srgbClr val="191919"/>
                    </a:solidFill>
                    <a:latin typeface="+mn-lt"/>
                    <a:cs typeface="Arial" panose="020B0604020202020204" pitchFamily="34" charset="0"/>
                  </a:rPr>
                  <a:t>b) T: “Từ -3 &lt; -2 suy ra </a:t>
                </a:r>
                <a14:m>
                  <m:oMath xmlns:m="http://schemas.openxmlformats.org/officeDocument/2006/math">
                    <m:sSup>
                      <m:sSupPr>
                        <m:ctrlPr>
                          <a:rPr lang="en-US" sz="1600" i="1" kern="1200" smtClean="0">
                            <a:solidFill>
                              <a:srgbClr val="191919"/>
                            </a:solidFill>
                            <a:latin typeface="Cambria Math" panose="02040503050406030204" pitchFamily="18" charset="0"/>
                            <a:cs typeface="Arial" panose="020B0604020202020204" pitchFamily="34" charset="0"/>
                          </a:rPr>
                        </m:ctrlPr>
                      </m:sSupPr>
                      <m:e>
                        <m:d>
                          <m:dPr>
                            <m:ctrlPr>
                              <a:rPr lang="en-US" sz="1600" i="1" kern="1200">
                                <a:solidFill>
                                  <a:srgbClr val="191919"/>
                                </a:solidFill>
                                <a:latin typeface="Cambria Math" panose="02040503050406030204" pitchFamily="18" charset="0"/>
                                <a:cs typeface="Arial" panose="020B0604020202020204" pitchFamily="34" charset="0"/>
                              </a:rPr>
                            </m:ctrlPr>
                          </m:dPr>
                          <m:e>
                            <m:r>
                              <a:rPr lang="en-US" sz="1600" i="1" kern="1200">
                                <a:solidFill>
                                  <a:srgbClr val="191919"/>
                                </a:solidFill>
                                <a:latin typeface="Cambria Math" panose="02040503050406030204" pitchFamily="18" charset="0"/>
                                <a:cs typeface="Arial" panose="020B0604020202020204" pitchFamily="34" charset="0"/>
                              </a:rPr>
                              <m:t>−3</m:t>
                            </m:r>
                          </m:e>
                        </m:d>
                      </m:e>
                      <m:sup>
                        <m:r>
                          <a:rPr lang="en-US" sz="1600" b="0" i="1" kern="1200" smtClean="0">
                            <a:solidFill>
                              <a:srgbClr val="191919"/>
                            </a:solidFill>
                            <a:latin typeface="Cambria Math" panose="02040503050406030204" pitchFamily="18" charset="0"/>
                            <a:cs typeface="Arial" panose="020B0604020202020204" pitchFamily="34" charset="0"/>
                          </a:rPr>
                          <m:t>2</m:t>
                        </m:r>
                      </m:sup>
                    </m:sSup>
                    <m:r>
                      <a:rPr lang="en-US" sz="1600" b="0" i="1" kern="1200" smtClean="0">
                        <a:solidFill>
                          <a:srgbClr val="191919"/>
                        </a:solidFill>
                        <a:latin typeface="Cambria Math" panose="02040503050406030204" pitchFamily="18" charset="0"/>
                        <a:cs typeface="Arial" panose="020B0604020202020204" pitchFamily="34" charset="0"/>
                      </a:rPr>
                      <m:t>&lt;</m:t>
                    </m:r>
                    <m:sSup>
                      <m:sSupPr>
                        <m:ctrlPr>
                          <a:rPr lang="en-US" sz="1600" i="1" kern="1200">
                            <a:solidFill>
                              <a:srgbClr val="191919"/>
                            </a:solidFill>
                            <a:latin typeface="Cambria Math" panose="02040503050406030204" pitchFamily="18" charset="0"/>
                            <a:cs typeface="Arial" panose="020B0604020202020204" pitchFamily="34" charset="0"/>
                          </a:rPr>
                        </m:ctrlPr>
                      </m:sSupPr>
                      <m:e>
                        <m:d>
                          <m:dPr>
                            <m:ctrlPr>
                              <a:rPr lang="en-US" sz="1600" i="1" kern="1200">
                                <a:solidFill>
                                  <a:srgbClr val="191919"/>
                                </a:solidFill>
                                <a:latin typeface="Cambria Math" panose="02040503050406030204" pitchFamily="18" charset="0"/>
                                <a:cs typeface="Arial" panose="020B0604020202020204" pitchFamily="34" charset="0"/>
                              </a:rPr>
                            </m:ctrlPr>
                          </m:dPr>
                          <m:e>
                            <m:r>
                              <a:rPr lang="en-US" sz="1600" i="1" kern="1200">
                                <a:solidFill>
                                  <a:srgbClr val="191919"/>
                                </a:solidFill>
                                <a:latin typeface="Cambria Math" panose="02040503050406030204" pitchFamily="18" charset="0"/>
                                <a:cs typeface="Arial" panose="020B0604020202020204" pitchFamily="34" charset="0"/>
                              </a:rPr>
                              <m:t>−</m:t>
                            </m:r>
                            <m:r>
                              <a:rPr lang="en-US" sz="1600" b="0" i="1" kern="1200" smtClean="0">
                                <a:solidFill>
                                  <a:srgbClr val="191919"/>
                                </a:solidFill>
                                <a:latin typeface="Cambria Math" panose="02040503050406030204" pitchFamily="18" charset="0"/>
                                <a:cs typeface="Arial" panose="020B0604020202020204" pitchFamily="34" charset="0"/>
                              </a:rPr>
                              <m:t>2</m:t>
                            </m:r>
                          </m:e>
                        </m:d>
                      </m:e>
                      <m:sup>
                        <m:r>
                          <a:rPr lang="en-US" sz="1600" i="1" kern="1200">
                            <a:solidFill>
                              <a:srgbClr val="191919"/>
                            </a:solidFill>
                            <a:latin typeface="Cambria Math" panose="02040503050406030204" pitchFamily="18" charset="0"/>
                            <a:cs typeface="Arial" panose="020B0604020202020204" pitchFamily="34" charset="0"/>
                          </a:rPr>
                          <m:t>2</m:t>
                        </m:r>
                      </m:sup>
                    </m:sSup>
                  </m:oMath>
                </a14:m>
                <a:r>
                  <a:rPr lang="en-US" sz="1600" kern="1200">
                    <a:solidFill>
                      <a:srgbClr val="191919"/>
                    </a:solidFill>
                    <a:latin typeface="+mn-lt"/>
                    <a:cs typeface="Arial" panose="020B0604020202020204" pitchFamily="34" charset="0"/>
                  </a:rPr>
                  <a:t>”</a:t>
                </a:r>
              </a:p>
              <a:p>
                <a:pPr>
                  <a:buClrTx/>
                </a:pPr>
                <a:r>
                  <a:rPr lang="en-US" sz="1600" b="1" kern="1200">
                    <a:solidFill>
                      <a:srgbClr val="191919"/>
                    </a:solidFill>
                    <a:latin typeface="Arial" panose="020B0604020202020204" pitchFamily="34" charset="0"/>
                    <a:ea typeface="+mn-ea"/>
                    <a:cs typeface="Arial" panose="020B0604020202020204" pitchFamily="34" charset="0"/>
                  </a:rPr>
                  <a:t> </a:t>
                </a:r>
              </a:p>
              <a:p>
                <a:pPr marL="342900" indent="-342900">
                  <a:buClrTx/>
                  <a:buFont typeface="Arial"/>
                  <a:buAutoNum type="alphaLcParenR"/>
                </a:pPr>
                <a:endParaRPr lang="en-US" sz="1600" b="1" kern="1200">
                  <a:solidFill>
                    <a:srgbClr val="191919"/>
                  </a:solidFill>
                  <a:latin typeface="Arial" panose="020B0604020202020204" pitchFamily="34" charset="0"/>
                  <a:ea typeface="+mn-ea"/>
                  <a:cs typeface="Arial" panose="020B0604020202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74175" y="521199"/>
                <a:ext cx="4149960" cy="3165867"/>
              </a:xfrm>
              <a:prstGeom prst="rect">
                <a:avLst/>
              </a:prstGeom>
              <a:blipFill rotWithShape="0">
                <a:blip r:embed="rId3"/>
                <a:stretch>
                  <a:fillRect l="-882" r="-1176"/>
                </a:stretch>
              </a:blipFill>
            </p:spPr>
            <p:txBody>
              <a:bodyPr/>
              <a:lstStyle/>
              <a:p>
                <a:r>
                  <a:rPr lang="en-US">
                    <a:noFill/>
                  </a:rPr>
                  <a:t> </a:t>
                </a:r>
              </a:p>
            </p:txBody>
          </p:sp>
        </mc:Fallback>
      </mc:AlternateContent>
      <p:sp>
        <p:nvSpPr>
          <p:cNvPr id="17" name="TextBox 16"/>
          <p:cNvSpPr txBox="1"/>
          <p:nvPr/>
        </p:nvSpPr>
        <p:spPr>
          <a:xfrm>
            <a:off x="4484916" y="694740"/>
            <a:ext cx="1502229" cy="338554"/>
          </a:xfrm>
          <a:prstGeom prst="rect">
            <a:avLst/>
          </a:prstGeom>
          <a:noFill/>
        </p:spPr>
        <p:txBody>
          <a:bodyPr wrap="square" rtlCol="0">
            <a:spAutoFit/>
          </a:bodyPr>
          <a:lstStyle/>
          <a:p>
            <a:r>
              <a:rPr lang="en-US" sz="1600" b="1" u="sng"/>
              <a:t>Trả lời:</a:t>
            </a:r>
          </a:p>
        </p:txBody>
      </p:sp>
      <p:pic>
        <p:nvPicPr>
          <p:cNvPr id="25" name="Google Shape;1589;p47"/>
          <p:cNvPicPr preferRelativeResize="0"/>
          <p:nvPr/>
        </p:nvPicPr>
        <p:blipFill rotWithShape="1">
          <a:blip r:embed="rId4">
            <a:alphaModFix/>
          </a:blip>
          <a:srcRect l="21204"/>
          <a:stretch/>
        </p:blipFill>
        <p:spPr>
          <a:xfrm>
            <a:off x="7542440" y="3965720"/>
            <a:ext cx="1470522" cy="1461285"/>
          </a:xfrm>
          <a:prstGeom prst="rect">
            <a:avLst/>
          </a:prstGeom>
          <a:noFill/>
          <a:ln>
            <a:noFill/>
          </a:ln>
        </p:spPr>
      </p:pic>
      <p:grpSp>
        <p:nvGrpSpPr>
          <p:cNvPr id="3" name="Group 2"/>
          <p:cNvGrpSpPr/>
          <p:nvPr/>
        </p:nvGrpSpPr>
        <p:grpSpPr>
          <a:xfrm>
            <a:off x="4484916" y="1043814"/>
            <a:ext cx="4659084" cy="1938992"/>
            <a:chOff x="4484916" y="1000272"/>
            <a:chExt cx="4659084" cy="1938992"/>
          </a:xfrm>
        </p:grpSpPr>
        <mc:AlternateContent xmlns:mc="http://schemas.openxmlformats.org/markup-compatibility/2006" xmlns:a14="http://schemas.microsoft.com/office/drawing/2010/main">
          <mc:Choice Requires="a14">
            <p:sp>
              <p:nvSpPr>
                <p:cNvPr id="8" name="TextBox 7"/>
                <p:cNvSpPr txBox="1"/>
                <p:nvPr/>
              </p:nvSpPr>
              <p:spPr>
                <a:xfrm>
                  <a:off x="4484916" y="1000272"/>
                  <a:ext cx="4419598" cy="1938992"/>
                </a:xfrm>
                <a:prstGeom prst="rect">
                  <a:avLst/>
                </a:prstGeom>
                <a:noFill/>
              </p:spPr>
              <p:txBody>
                <a:bodyPr wrap="square" rtlCol="0">
                  <a:spAutoFit/>
                </a:bodyPr>
                <a:lstStyle/>
                <a:p>
                  <a:pPr>
                    <a:lnSpc>
                      <a:spcPct val="150000"/>
                    </a:lnSpc>
                  </a:pPr>
                  <a:r>
                    <a:rPr lang="en-US" sz="1600"/>
                    <a:t>a) R là mệnh đề có dạng           , với P: </a:t>
                  </a:r>
                  <a:r>
                    <a:rPr lang="en-US" sz="1600" kern="1200">
                      <a:solidFill>
                        <a:srgbClr val="191919"/>
                      </a:solidFill>
                      <a:latin typeface="Arial" panose="020B0604020202020204" pitchFamily="34" charset="0"/>
                      <a:cs typeface="Arial" panose="020B0604020202020204" pitchFamily="34" charset="0"/>
                    </a:rPr>
                    <a:t> “tam giác </a:t>
                  </a:r>
                  <a:r>
                    <a:rPr lang="en-US" sz="1600" i="1" kern="1200">
                      <a:solidFill>
                        <a:srgbClr val="191919"/>
                      </a:solidFill>
                      <a:latin typeface="Arial" panose="020B0604020202020204" pitchFamily="34" charset="0"/>
                      <a:cs typeface="Arial" panose="020B0604020202020204" pitchFamily="34" charset="0"/>
                    </a:rPr>
                    <a:t>ABC </a:t>
                  </a:r>
                  <a:r>
                    <a:rPr lang="en-US" sz="1600" kern="1200">
                      <a:solidFill>
                        <a:srgbClr val="191919"/>
                      </a:solidFill>
                      <a:cs typeface="Arial" panose="020B0604020202020204" pitchFamily="34" charset="0"/>
                    </a:rPr>
                    <a:t>có hai góc bằng </a:t>
                  </a:r>
                  <a14:m>
                    <m:oMath xmlns:m="http://schemas.openxmlformats.org/officeDocument/2006/math">
                      <m:sSup>
                        <m:sSupPr>
                          <m:ctrlPr>
                            <a:rPr lang="en-US" sz="1600" i="1" kern="1200">
                              <a:solidFill>
                                <a:srgbClr val="191919"/>
                              </a:solidFill>
                              <a:latin typeface="Cambria Math" panose="02040503050406030204" pitchFamily="18" charset="0"/>
                              <a:cs typeface="Arial" panose="020B0604020202020204" pitchFamily="34" charset="0"/>
                            </a:rPr>
                          </m:ctrlPr>
                        </m:sSupPr>
                        <m:e>
                          <m:r>
                            <a:rPr lang="en-US" sz="1600" i="1" kern="1200">
                              <a:solidFill>
                                <a:srgbClr val="191919"/>
                              </a:solidFill>
                              <a:latin typeface="Cambria Math" panose="02040503050406030204" pitchFamily="18" charset="0"/>
                              <a:cs typeface="Arial" panose="020B0604020202020204" pitchFamily="34" charset="0"/>
                            </a:rPr>
                            <m:t>60</m:t>
                          </m:r>
                        </m:e>
                        <m:sup>
                          <m:r>
                            <a:rPr lang="en-US" sz="1600" i="1" kern="1200">
                              <a:solidFill>
                                <a:srgbClr val="191919"/>
                              </a:solidFill>
                              <a:latin typeface="Cambria Math" panose="02040503050406030204" pitchFamily="18" charset="0"/>
                              <a:cs typeface="Arial" panose="020B0604020202020204" pitchFamily="34" charset="0"/>
                            </a:rPr>
                            <m:t>0</m:t>
                          </m:r>
                        </m:sup>
                      </m:sSup>
                    </m:oMath>
                  </a14:m>
                  <a:r>
                    <a:rPr lang="en-US" sz="1600"/>
                    <a:t>” và Q: “</a:t>
                  </a:r>
                  <a:r>
                    <a:rPr lang="en-US" sz="1600" kern="1200">
                      <a:solidFill>
                        <a:srgbClr val="191919"/>
                      </a:solidFill>
                      <a:latin typeface="Arial" panose="020B0604020202020204" pitchFamily="34" charset="0"/>
                      <a:cs typeface="Arial" panose="020B0604020202020204" pitchFamily="34" charset="0"/>
                    </a:rPr>
                    <a:t>tam giác </a:t>
                  </a:r>
                  <a:r>
                    <a:rPr lang="en-US" sz="1600" i="1" kern="1200">
                      <a:solidFill>
                        <a:srgbClr val="191919"/>
                      </a:solidFill>
                      <a:latin typeface="Arial" panose="020B0604020202020204" pitchFamily="34" charset="0"/>
                      <a:cs typeface="Arial" panose="020B0604020202020204" pitchFamily="34" charset="0"/>
                    </a:rPr>
                    <a:t>ABC  là </a:t>
                  </a:r>
                  <a:r>
                    <a:rPr lang="en-US" sz="1600" kern="1200">
                      <a:solidFill>
                        <a:srgbClr val="191919"/>
                      </a:solidFill>
                      <a:cs typeface="Arial" panose="020B0604020202020204" pitchFamily="34" charset="0"/>
                    </a:rPr>
                    <a:t>tam giác đều”. </a:t>
                  </a:r>
                </a:p>
                <a:p>
                  <a:pPr>
                    <a:lnSpc>
                      <a:spcPct val="150000"/>
                    </a:lnSpc>
                  </a:pPr>
                  <a:r>
                    <a:rPr lang="en-US" sz="1600" kern="1200">
                      <a:solidFill>
                        <a:srgbClr val="191919"/>
                      </a:solidFill>
                      <a:cs typeface="Arial" panose="020B0604020202020204" pitchFamily="34" charset="0"/>
                    </a:rPr>
                    <a:t>Ta thấy khi P đúng thì Q cũng đúng. Do đó             đúng, hay R đúng.</a:t>
                  </a:r>
                  <a:endParaRPr lang="en-US" sz="1600"/>
                </a:p>
              </p:txBody>
            </p:sp>
          </mc:Choice>
          <mc:Fallback xmlns="">
            <p:sp>
              <p:nvSpPr>
                <p:cNvPr id="8" name="TextBox 7"/>
                <p:cNvSpPr txBox="1">
                  <a:spLocks noRot="1" noChangeAspect="1" noMove="1" noResize="1" noEditPoints="1" noAdjustHandles="1" noChangeArrowheads="1" noChangeShapeType="1" noTextEdit="1"/>
                </p:cNvSpPr>
                <p:nvPr/>
              </p:nvSpPr>
              <p:spPr>
                <a:xfrm>
                  <a:off x="4484916" y="1000272"/>
                  <a:ext cx="4419598" cy="1938992"/>
                </a:xfrm>
                <a:prstGeom prst="rect">
                  <a:avLst/>
                </a:prstGeom>
                <a:blipFill rotWithShape="0">
                  <a:blip r:embed="rId5"/>
                  <a:stretch>
                    <a:fillRect l="-828" r="-8276"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731000" y="1089404"/>
                  <a:ext cx="81144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m:oMathPara>
                  </a14:m>
                  <a:endParaRPr lang="en-US" sz="1600"/>
                </a:p>
              </p:txBody>
            </p:sp>
          </mc:Choice>
          <mc:Fallback xmlns="">
            <p:sp>
              <p:nvSpPr>
                <p:cNvPr id="18" name="Rectangle 17"/>
                <p:cNvSpPr>
                  <a:spLocks noRot="1" noChangeAspect="1" noMove="1" noResize="1" noEditPoints="1" noAdjustHandles="1" noChangeArrowheads="1" noChangeShapeType="1" noTextEdit="1"/>
                </p:cNvSpPr>
                <p:nvPr/>
              </p:nvSpPr>
              <p:spPr>
                <a:xfrm>
                  <a:off x="6731000" y="1089404"/>
                  <a:ext cx="811440" cy="338554"/>
                </a:xfrm>
                <a:prstGeom prst="rect">
                  <a:avLst/>
                </a:prstGeom>
                <a:blipFill rotWithShape="0">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32560" y="2158577"/>
                  <a:ext cx="81144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m:oMathPara>
                  </a14:m>
                  <a:endParaRPr lang="en-US" sz="1600"/>
                </a:p>
              </p:txBody>
            </p:sp>
          </mc:Choice>
          <mc:Fallback xmlns="">
            <p:sp>
              <p:nvSpPr>
                <p:cNvPr id="19" name="Rectangle 18"/>
                <p:cNvSpPr>
                  <a:spLocks noRot="1" noChangeAspect="1" noMove="1" noResize="1" noEditPoints="1" noAdjustHandles="1" noChangeArrowheads="1" noChangeShapeType="1" noTextEdit="1"/>
                </p:cNvSpPr>
                <p:nvPr/>
              </p:nvSpPr>
              <p:spPr>
                <a:xfrm>
                  <a:off x="8332560" y="2158577"/>
                  <a:ext cx="811440" cy="338554"/>
                </a:xfrm>
                <a:prstGeom prst="rect">
                  <a:avLst/>
                </a:prstGeom>
                <a:blipFill rotWithShape="0">
                  <a:blip r:embed="rId7"/>
                  <a:stretch>
                    <a:fillRect b="-7143"/>
                  </a:stretch>
                </a:blipFill>
              </p:spPr>
              <p:txBody>
                <a:bodyPr/>
                <a:lstStyle/>
                <a:p>
                  <a:r>
                    <a:rPr lang="en-US">
                      <a:noFill/>
                    </a:rPr>
                    <a:t> </a:t>
                  </a:r>
                </a:p>
              </p:txBody>
            </p:sp>
          </mc:Fallback>
        </mc:AlternateContent>
      </p:grpSp>
      <p:grpSp>
        <p:nvGrpSpPr>
          <p:cNvPr id="2" name="Group 1"/>
          <p:cNvGrpSpPr/>
          <p:nvPr/>
        </p:nvGrpSpPr>
        <p:grpSpPr>
          <a:xfrm>
            <a:off x="4499430" y="2940042"/>
            <a:ext cx="4419598" cy="1524007"/>
            <a:chOff x="4535715" y="2569932"/>
            <a:chExt cx="4419598" cy="1524007"/>
          </a:xfrm>
        </p:grpSpPr>
        <mc:AlternateContent xmlns:mc="http://schemas.openxmlformats.org/markup-compatibility/2006" xmlns:a14="http://schemas.microsoft.com/office/drawing/2010/main">
          <mc:Choice Requires="a14">
            <p:sp>
              <p:nvSpPr>
                <p:cNvPr id="15" name="TextBox 14"/>
                <p:cNvSpPr txBox="1"/>
                <p:nvPr/>
              </p:nvSpPr>
              <p:spPr>
                <a:xfrm>
                  <a:off x="4535715" y="2569932"/>
                  <a:ext cx="4419598" cy="1524007"/>
                </a:xfrm>
                <a:prstGeom prst="rect">
                  <a:avLst/>
                </a:prstGeom>
                <a:noFill/>
              </p:spPr>
              <p:txBody>
                <a:bodyPr wrap="square" rtlCol="0">
                  <a:spAutoFit/>
                </a:bodyPr>
                <a:lstStyle/>
                <a:p>
                  <a:pPr>
                    <a:lnSpc>
                      <a:spcPct val="150000"/>
                    </a:lnSpc>
                  </a:pPr>
                  <a:r>
                    <a:rPr lang="en-US" sz="1600"/>
                    <a:t>b) T là mệnh đề có dạng           , với P: </a:t>
                  </a:r>
                  <a:r>
                    <a:rPr lang="en-US" sz="1600" kern="1200">
                      <a:solidFill>
                        <a:srgbClr val="191919"/>
                      </a:solidFill>
                      <a:latin typeface="Arial" panose="020B0604020202020204" pitchFamily="34" charset="0"/>
                      <a:cs typeface="Arial" panose="020B0604020202020204" pitchFamily="34" charset="0"/>
                    </a:rPr>
                    <a:t> “</a:t>
                  </a:r>
                  <a:r>
                    <a:rPr lang="en-US" sz="1600" kern="1200">
                      <a:solidFill>
                        <a:srgbClr val="191919"/>
                      </a:solidFill>
                      <a:cs typeface="Arial" panose="020B0604020202020204" pitchFamily="34" charset="0"/>
                    </a:rPr>
                    <a:t>-3 &lt; -2 </a:t>
                  </a:r>
                  <a:r>
                    <a:rPr lang="en-US" sz="1600"/>
                    <a:t>” và Q: “</a:t>
                  </a:r>
                  <a14:m>
                    <m:oMath xmlns:m="http://schemas.openxmlformats.org/officeDocument/2006/math">
                      <m:sSup>
                        <m:sSupPr>
                          <m:ctrlPr>
                            <a:rPr lang="en-US" sz="1600" i="1" kern="1200">
                              <a:solidFill>
                                <a:srgbClr val="191919"/>
                              </a:solidFill>
                              <a:latin typeface="Cambria Math" panose="02040503050406030204" pitchFamily="18" charset="0"/>
                              <a:cs typeface="Arial" panose="020B0604020202020204" pitchFamily="34" charset="0"/>
                            </a:rPr>
                          </m:ctrlPr>
                        </m:sSupPr>
                        <m:e>
                          <m:d>
                            <m:dPr>
                              <m:ctrlPr>
                                <a:rPr lang="en-US" sz="1600" i="1" kern="1200">
                                  <a:solidFill>
                                    <a:srgbClr val="191919"/>
                                  </a:solidFill>
                                  <a:latin typeface="Cambria Math" panose="02040503050406030204" pitchFamily="18" charset="0"/>
                                  <a:cs typeface="Arial" panose="020B0604020202020204" pitchFamily="34" charset="0"/>
                                </a:rPr>
                              </m:ctrlPr>
                            </m:dPr>
                            <m:e>
                              <m:r>
                                <a:rPr lang="en-US" sz="1600" i="1" kern="1200">
                                  <a:solidFill>
                                    <a:srgbClr val="191919"/>
                                  </a:solidFill>
                                  <a:latin typeface="Cambria Math" panose="02040503050406030204" pitchFamily="18" charset="0"/>
                                  <a:cs typeface="Arial" panose="020B0604020202020204" pitchFamily="34" charset="0"/>
                                </a:rPr>
                                <m:t>−3</m:t>
                              </m:r>
                            </m:e>
                          </m:d>
                        </m:e>
                        <m:sup>
                          <m:r>
                            <a:rPr lang="en-US" sz="1600" i="1" kern="1200">
                              <a:solidFill>
                                <a:srgbClr val="191919"/>
                              </a:solidFill>
                              <a:latin typeface="Cambria Math" panose="02040503050406030204" pitchFamily="18" charset="0"/>
                              <a:cs typeface="Arial" panose="020B0604020202020204" pitchFamily="34" charset="0"/>
                            </a:rPr>
                            <m:t>2</m:t>
                          </m:r>
                        </m:sup>
                      </m:sSup>
                      <m:r>
                        <a:rPr lang="en-US" sz="1600" i="1" kern="1200">
                          <a:solidFill>
                            <a:srgbClr val="191919"/>
                          </a:solidFill>
                          <a:latin typeface="Cambria Math" panose="02040503050406030204" pitchFamily="18" charset="0"/>
                          <a:cs typeface="Arial" panose="020B0604020202020204" pitchFamily="34" charset="0"/>
                        </a:rPr>
                        <m:t>&lt;</m:t>
                      </m:r>
                      <m:sSup>
                        <m:sSupPr>
                          <m:ctrlPr>
                            <a:rPr lang="en-US" sz="1600" i="1" kern="1200">
                              <a:solidFill>
                                <a:srgbClr val="191919"/>
                              </a:solidFill>
                              <a:latin typeface="Cambria Math" panose="02040503050406030204" pitchFamily="18" charset="0"/>
                              <a:cs typeface="Arial" panose="020B0604020202020204" pitchFamily="34" charset="0"/>
                            </a:rPr>
                          </m:ctrlPr>
                        </m:sSupPr>
                        <m:e>
                          <m:d>
                            <m:dPr>
                              <m:ctrlPr>
                                <a:rPr lang="en-US" sz="1600" i="1" kern="1200">
                                  <a:solidFill>
                                    <a:srgbClr val="191919"/>
                                  </a:solidFill>
                                  <a:latin typeface="Cambria Math" panose="02040503050406030204" pitchFamily="18" charset="0"/>
                                  <a:cs typeface="Arial" panose="020B0604020202020204" pitchFamily="34" charset="0"/>
                                </a:rPr>
                              </m:ctrlPr>
                            </m:dPr>
                            <m:e>
                              <m:r>
                                <a:rPr lang="en-US" sz="1600" i="1" kern="1200">
                                  <a:solidFill>
                                    <a:srgbClr val="191919"/>
                                  </a:solidFill>
                                  <a:latin typeface="Cambria Math" panose="02040503050406030204" pitchFamily="18" charset="0"/>
                                  <a:cs typeface="Arial" panose="020B0604020202020204" pitchFamily="34" charset="0"/>
                                </a:rPr>
                                <m:t>−2</m:t>
                              </m:r>
                            </m:e>
                          </m:d>
                        </m:e>
                        <m:sup>
                          <m:r>
                            <a:rPr lang="en-US" sz="1600" i="1" kern="1200">
                              <a:solidFill>
                                <a:srgbClr val="191919"/>
                              </a:solidFill>
                              <a:latin typeface="Cambria Math" panose="02040503050406030204" pitchFamily="18" charset="0"/>
                              <a:cs typeface="Arial" panose="020B0604020202020204" pitchFamily="34" charset="0"/>
                            </a:rPr>
                            <m:t>2</m:t>
                          </m:r>
                        </m:sup>
                      </m:sSup>
                    </m:oMath>
                  </a14:m>
                  <a:r>
                    <a:rPr lang="en-US" sz="1600" kern="1200">
                      <a:solidFill>
                        <a:srgbClr val="191919"/>
                      </a:solidFill>
                      <a:cs typeface="Arial" panose="020B0604020202020204" pitchFamily="34" charset="0"/>
                    </a:rPr>
                    <a:t>”. </a:t>
                  </a:r>
                </a:p>
                <a:p>
                  <a:pPr>
                    <a:lnSpc>
                      <a:spcPct val="150000"/>
                    </a:lnSpc>
                  </a:pPr>
                  <a:r>
                    <a:rPr lang="en-US" sz="1600" kern="1200">
                      <a:solidFill>
                        <a:srgbClr val="191919"/>
                      </a:solidFill>
                      <a:cs typeface="Arial" panose="020B0604020202020204" pitchFamily="34" charset="0"/>
                    </a:rPr>
                    <a:t>Ta thấy khi P đúng, Q sai. Do đó            sai. Vậy T là mệnh đề sai.</a:t>
                  </a:r>
                  <a:endParaRPr lang="en-US" sz="1600"/>
                </a:p>
              </p:txBody>
            </p:sp>
          </mc:Choice>
          <mc:Fallback xmlns="">
            <p:sp>
              <p:nvSpPr>
                <p:cNvPr id="15" name="TextBox 14"/>
                <p:cNvSpPr txBox="1">
                  <a:spLocks noRot="1" noChangeAspect="1" noMove="1" noResize="1" noEditPoints="1" noAdjustHandles="1" noChangeArrowheads="1" noChangeShapeType="1" noTextEdit="1"/>
                </p:cNvSpPr>
                <p:nvPr/>
              </p:nvSpPr>
              <p:spPr>
                <a:xfrm>
                  <a:off x="4535715" y="2569932"/>
                  <a:ext cx="4419598" cy="1524007"/>
                </a:xfrm>
                <a:prstGeom prst="rect">
                  <a:avLst/>
                </a:prstGeom>
                <a:blipFill rotWithShape="0">
                  <a:blip r:embed="rId8"/>
                  <a:stretch>
                    <a:fillRect l="-690" b="-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759758" y="2637385"/>
                  <a:ext cx="81144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m:oMathPara>
                  </a14:m>
                  <a:endParaRPr lang="en-US" sz="1600"/>
                </a:p>
              </p:txBody>
            </p:sp>
          </mc:Choice>
          <mc:Fallback xmlns="">
            <p:sp>
              <p:nvSpPr>
                <p:cNvPr id="20" name="Rectangle 19"/>
                <p:cNvSpPr>
                  <a:spLocks noRot="1" noChangeAspect="1" noMove="1" noResize="1" noEditPoints="1" noAdjustHandles="1" noChangeArrowheads="1" noChangeShapeType="1" noTextEdit="1"/>
                </p:cNvSpPr>
                <p:nvPr/>
              </p:nvSpPr>
              <p:spPr>
                <a:xfrm>
                  <a:off x="6759758" y="2637385"/>
                  <a:ext cx="811440" cy="338554"/>
                </a:xfrm>
                <a:prstGeom prst="rect">
                  <a:avLst/>
                </a:prstGeom>
                <a:blipFill rotWithShape="0">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490514" y="3372390"/>
                  <a:ext cx="81144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m:oMathPara>
                  </a14:m>
                  <a:endParaRPr lang="en-US" sz="1600"/>
                </a:p>
              </p:txBody>
            </p:sp>
          </mc:Choice>
          <mc:Fallback xmlns="">
            <p:sp>
              <p:nvSpPr>
                <p:cNvPr id="21" name="Rectangle 20"/>
                <p:cNvSpPr>
                  <a:spLocks noRot="1" noChangeAspect="1" noMove="1" noResize="1" noEditPoints="1" noAdjustHandles="1" noChangeArrowheads="1" noChangeShapeType="1" noTextEdit="1"/>
                </p:cNvSpPr>
                <p:nvPr/>
              </p:nvSpPr>
              <p:spPr>
                <a:xfrm>
                  <a:off x="7490514" y="3372390"/>
                  <a:ext cx="811440" cy="338554"/>
                </a:xfrm>
                <a:prstGeom prst="rect">
                  <a:avLst/>
                </a:prstGeom>
                <a:blipFill rotWithShape="0">
                  <a:blip r:embed="rId10"/>
                  <a:stretch>
                    <a:fillRect b="-9091"/>
                  </a:stretch>
                </a:blipFill>
              </p:spPr>
              <p:txBody>
                <a:bodyPr/>
                <a:lstStyle/>
                <a:p>
                  <a:r>
                    <a:rPr lang="en-US">
                      <a:noFill/>
                    </a:rPr>
                    <a:t> </a:t>
                  </a:r>
                </a:p>
              </p:txBody>
            </p:sp>
          </mc:Fallback>
        </mc:AlternateContent>
      </p:grpSp>
      <p:sp>
        <p:nvSpPr>
          <p:cNvPr id="5" name="TextBox 4"/>
          <p:cNvSpPr txBox="1"/>
          <p:nvPr/>
        </p:nvSpPr>
        <p:spPr>
          <a:xfrm>
            <a:off x="2732997" y="1271445"/>
            <a:ext cx="1299250" cy="400110"/>
          </a:xfrm>
          <a:prstGeom prst="rect">
            <a:avLst/>
          </a:prstGeom>
          <a:noFill/>
        </p:spPr>
        <p:txBody>
          <a:bodyPr wrap="square" rtlCol="0">
            <a:spAutoFit/>
          </a:bodyPr>
          <a:lstStyle/>
          <a:p>
            <a:r>
              <a:rPr lang="vi-VN" sz="2000" b="1"/>
              <a:t>Định lý</a:t>
            </a:r>
            <a:endParaRPr lang="en-US" sz="2000" b="1"/>
          </a:p>
        </p:txBody>
      </p:sp>
      <p:sp>
        <p:nvSpPr>
          <p:cNvPr id="26" name="Cloud Callout 25"/>
          <p:cNvSpPr/>
          <p:nvPr/>
        </p:nvSpPr>
        <p:spPr>
          <a:xfrm rot="244160">
            <a:off x="1370119" y="3459726"/>
            <a:ext cx="2725757" cy="1483347"/>
          </a:xfrm>
          <a:prstGeom prst="cloudCallout">
            <a:avLst>
              <a:gd name="adj1" fmla="val -59551"/>
              <a:gd name="adj2" fmla="val 41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tx1"/>
                </a:solidFill>
                <a:ea typeface="Calibri" panose="020F0502020204030204" pitchFamily="34" charset="0"/>
                <a:cs typeface="Times New Roman" panose="02020603050405020304" pitchFamily="18" charset="0"/>
              </a:rPr>
              <a:t> </a:t>
            </a:r>
            <a:endParaRPr lang="en-US">
              <a:solidFill>
                <a:schemeClr val="tx1"/>
              </a:solidFill>
            </a:endParaRPr>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65489">
            <a:off x="141232" y="4080455"/>
            <a:ext cx="878429" cy="878429"/>
          </a:xfrm>
          <a:prstGeom prst="rect">
            <a:avLst/>
          </a:prstGeom>
        </p:spPr>
      </p:pic>
      <p:sp>
        <p:nvSpPr>
          <p:cNvPr id="13" name="TextBox 12"/>
          <p:cNvSpPr txBox="1"/>
          <p:nvPr/>
        </p:nvSpPr>
        <p:spPr>
          <a:xfrm>
            <a:off x="1585128" y="3696674"/>
            <a:ext cx="2596173" cy="1131079"/>
          </a:xfrm>
          <a:prstGeom prst="rect">
            <a:avLst/>
          </a:prstGeom>
          <a:noFill/>
        </p:spPr>
        <p:txBody>
          <a:bodyPr wrap="square" rtlCol="0">
            <a:spAutoFit/>
          </a:bodyPr>
          <a:lstStyle/>
          <a:p>
            <a:pPr>
              <a:lnSpc>
                <a:spcPct val="150000"/>
              </a:lnSpc>
            </a:pPr>
            <a:r>
              <a:rPr lang="en-US" sz="1500" i="1">
                <a:solidFill>
                  <a:schemeClr val="tx1"/>
                </a:solidFill>
              </a:rPr>
              <a:t>Các định lí thường có được phát biểu dưới dạng mệnh đề gì?</a:t>
            </a:r>
            <a:endParaRPr lang="en-US" sz="1500"/>
          </a:p>
        </p:txBody>
      </p:sp>
      <p:sp>
        <p:nvSpPr>
          <p:cNvPr id="22" name="Rounded Rectangle 21"/>
          <p:cNvSpPr/>
          <p:nvPr/>
        </p:nvSpPr>
        <p:spPr>
          <a:xfrm>
            <a:off x="153044" y="3410008"/>
            <a:ext cx="4208734" cy="160467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lang="vi-VN" sz="1600" b="1">
                <a:solidFill>
                  <a:schemeClr val="tx1"/>
                </a:solidFill>
              </a:rPr>
              <a:t>KẾT LUẬN: </a:t>
            </a:r>
            <a:r>
              <a:rPr lang="nl-NL" sz="1600">
                <a:solidFill>
                  <a:schemeClr val="tx1"/>
                </a:solidFill>
              </a:rPr>
              <a:t>Khi mệnh đề  là định lí, ta nói:</a:t>
            </a:r>
            <a:endParaRPr lang="en-US" sz="1600">
              <a:solidFill>
                <a:schemeClr val="tx1"/>
              </a:solidFill>
            </a:endParaRPr>
          </a:p>
          <a:p>
            <a:pPr>
              <a:lnSpc>
                <a:spcPct val="150000"/>
              </a:lnSpc>
            </a:pPr>
            <a:r>
              <a:rPr lang="nl-NL" sz="1600">
                <a:solidFill>
                  <a:schemeClr val="tx1"/>
                </a:solidFill>
              </a:rPr>
              <a:t>P là giả thiết, Q là kết luận của định lí'; </a:t>
            </a:r>
            <a:endParaRPr lang="en-US" sz="1600">
              <a:solidFill>
                <a:schemeClr val="tx1"/>
              </a:solidFill>
            </a:endParaRPr>
          </a:p>
          <a:p>
            <a:pPr>
              <a:lnSpc>
                <a:spcPct val="150000"/>
              </a:lnSpc>
            </a:pPr>
            <a:r>
              <a:rPr lang="nl-NL" sz="1600">
                <a:solidFill>
                  <a:schemeClr val="tx1"/>
                </a:solidFill>
              </a:rPr>
              <a:t>P là điều kiện đủ để có Q;</a:t>
            </a:r>
            <a:endParaRPr lang="en-US" sz="1600">
              <a:solidFill>
                <a:schemeClr val="tx1"/>
              </a:solidFill>
            </a:endParaRPr>
          </a:p>
          <a:p>
            <a:pPr>
              <a:lnSpc>
                <a:spcPct val="150000"/>
              </a:lnSpc>
            </a:pPr>
            <a:r>
              <a:rPr lang="nl-NL" sz="1600">
                <a:solidFill>
                  <a:schemeClr val="tx1"/>
                </a:solidFill>
              </a:rPr>
              <a:t>Q là điều kiện cần để có P.</a:t>
            </a:r>
            <a:endParaRPr lang="en-US" sz="1600">
              <a:solidFill>
                <a:schemeClr val="tx1"/>
              </a:solidFill>
            </a:endParaRPr>
          </a:p>
        </p:txBody>
      </p:sp>
    </p:spTree>
    <p:extLst>
      <p:ext uri="{BB962C8B-B14F-4D97-AF65-F5344CB8AC3E}">
        <p14:creationId xmlns:p14="http://schemas.microsoft.com/office/powerpoint/2010/main" val="3571825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6" presetClass="entr" presetSubtype="21"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inVertical)">
                                      <p:cBhvr>
                                        <p:cTn id="39" dur="500"/>
                                        <p:tgtEl>
                                          <p:spTgt spid="2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7" grpId="0"/>
      <p:bldP spid="5" grpId="0"/>
      <p:bldP spid="26" grpId="0" animBg="1"/>
      <p:bldP spid="13" grpId="0"/>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8" name="Rectangle 17"/>
          <p:cNvSpPr/>
          <p:nvPr/>
        </p:nvSpPr>
        <p:spPr>
          <a:xfrm>
            <a:off x="174175" y="521199"/>
            <a:ext cx="8432796" cy="1323439"/>
          </a:xfrm>
          <a:prstGeom prst="rect">
            <a:avLst/>
          </a:prstGeom>
        </p:spPr>
        <p:txBody>
          <a:bodyPr wrap="square">
            <a:spAutoFit/>
          </a:bodyPr>
          <a:lstStyle/>
          <a:p>
            <a:pPr>
              <a:lnSpc>
                <a:spcPct val="200000"/>
              </a:lnSpc>
              <a:buClrTx/>
            </a:pPr>
            <a:r>
              <a:rPr lang="vi-VN" sz="1600" b="1" kern="1200">
                <a:solidFill>
                  <a:srgbClr val="191919"/>
                </a:solidFill>
                <a:latin typeface="Arial" panose="020B0604020202020204" pitchFamily="34" charset="0"/>
                <a:ea typeface="+mn-ea"/>
                <a:cs typeface="Arial" panose="020B0604020202020204" pitchFamily="34" charset="0"/>
              </a:rPr>
              <a:t>Ví dụ 5</a:t>
            </a:r>
            <a:r>
              <a:rPr lang="en-US" sz="1600" b="1" kern="1200">
                <a:solidFill>
                  <a:srgbClr val="191919"/>
                </a:solidFill>
                <a:latin typeface="Arial" panose="020B0604020202020204" pitchFamily="34" charset="0"/>
                <a:ea typeface="+mn-ea"/>
                <a:cs typeface="Arial" panose="020B0604020202020204" pitchFamily="34" charset="0"/>
              </a:rPr>
              <a:t>:</a:t>
            </a:r>
            <a:r>
              <a:rPr lang="vi-VN" sz="1600" b="1" kern="1200">
                <a:solidFill>
                  <a:srgbClr val="191919"/>
                </a:solidFill>
                <a:latin typeface="Arial" panose="020B0604020202020204" pitchFamily="34" charset="0"/>
                <a:ea typeface="+mn-ea"/>
                <a:cs typeface="Arial" panose="020B0604020202020204" pitchFamily="34" charset="0"/>
              </a:rPr>
              <a:t> </a:t>
            </a:r>
            <a:r>
              <a:rPr lang="vi-VN" sz="1600" kern="1200">
                <a:solidFill>
                  <a:srgbClr val="191919"/>
                </a:solidFill>
                <a:latin typeface="Arial" panose="020B0604020202020204" pitchFamily="34" charset="0"/>
                <a:ea typeface="+mn-ea"/>
                <a:cs typeface="Arial" panose="020B0604020202020204" pitchFamily="34" charset="0"/>
              </a:rPr>
              <a:t>Sử dụng các thuật ngữ “điều kiện cần”; “điều kiện đủ” để phát biểu lại định lý : “Nếu tứ giác </a:t>
            </a:r>
            <a:r>
              <a:rPr lang="vi-VN" sz="1600" i="1" kern="1200">
                <a:solidFill>
                  <a:srgbClr val="191919"/>
                </a:solidFill>
                <a:latin typeface="Arial" panose="020B0604020202020204" pitchFamily="34" charset="0"/>
                <a:ea typeface="+mn-ea"/>
                <a:cs typeface="Arial" panose="020B0604020202020204" pitchFamily="34" charset="0"/>
              </a:rPr>
              <a:t>ABCD</a:t>
            </a:r>
            <a:r>
              <a:rPr lang="vi-VN" sz="1600" kern="1200">
                <a:solidFill>
                  <a:srgbClr val="191919"/>
                </a:solidFill>
                <a:latin typeface="Arial" panose="020B0604020202020204" pitchFamily="34" charset="0"/>
                <a:ea typeface="+mn-ea"/>
                <a:cs typeface="Arial" panose="020B0604020202020204" pitchFamily="34" charset="0"/>
              </a:rPr>
              <a:t> là hình chữ nhật thì hai đường chéo bằng nhau.”</a:t>
            </a:r>
            <a:endParaRPr lang="en-US" sz="1600" kern="1200">
              <a:solidFill>
                <a:srgbClr val="191919"/>
              </a:solidFill>
              <a:latin typeface="Arial" panose="020B0604020202020204" pitchFamily="34" charset="0"/>
              <a:ea typeface="+mn-ea"/>
              <a:cs typeface="Arial" panose="020B0604020202020204" pitchFamily="34" charset="0"/>
            </a:endParaRPr>
          </a:p>
          <a:p>
            <a:pPr marL="342900" indent="-342900">
              <a:buClrTx/>
              <a:buFont typeface="Arial"/>
              <a:buAutoNum type="alphaLcParenR"/>
            </a:pPr>
            <a:endParaRPr lang="en-US" sz="1600" b="1" kern="1200">
              <a:solidFill>
                <a:srgbClr val="191919"/>
              </a:solidFill>
              <a:latin typeface="Arial" panose="020B0604020202020204" pitchFamily="34" charset="0"/>
              <a:ea typeface="+mn-ea"/>
              <a:cs typeface="Arial" panose="020B0604020202020204" pitchFamily="34" charset="0"/>
            </a:endParaRPr>
          </a:p>
        </p:txBody>
      </p:sp>
      <p:sp>
        <p:nvSpPr>
          <p:cNvPr id="19" name="TextBox 18"/>
          <p:cNvSpPr txBox="1"/>
          <p:nvPr/>
        </p:nvSpPr>
        <p:spPr>
          <a:xfrm>
            <a:off x="3918859" y="1594625"/>
            <a:ext cx="1502229" cy="338554"/>
          </a:xfrm>
          <a:prstGeom prst="rect">
            <a:avLst/>
          </a:prstGeom>
          <a:noFill/>
        </p:spPr>
        <p:txBody>
          <a:bodyPr wrap="square" rtlCol="0">
            <a:spAutoFit/>
          </a:bodyPr>
          <a:lstStyle/>
          <a:p>
            <a:r>
              <a:rPr lang="en-US" sz="1600" b="1" u="sng"/>
              <a:t>Trả lời:</a:t>
            </a:r>
          </a:p>
        </p:txBody>
      </p:sp>
      <p:sp>
        <p:nvSpPr>
          <p:cNvPr id="10" name="TextBox 9"/>
          <p:cNvSpPr txBox="1"/>
          <p:nvPr/>
        </p:nvSpPr>
        <p:spPr>
          <a:xfrm>
            <a:off x="725714" y="2024742"/>
            <a:ext cx="4789714" cy="338554"/>
          </a:xfrm>
          <a:prstGeom prst="rect">
            <a:avLst/>
          </a:prstGeom>
          <a:noFill/>
        </p:spPr>
        <p:txBody>
          <a:bodyPr wrap="square" rtlCol="0">
            <a:spAutoFit/>
          </a:bodyPr>
          <a:lstStyle/>
          <a:p>
            <a:r>
              <a:rPr lang="vi-VN" sz="1600"/>
              <a:t>Ta có thể phát biểu lại định lý trên như sau:</a:t>
            </a:r>
            <a:endParaRPr lang="en-US" sz="1600"/>
          </a:p>
        </p:txBody>
      </p:sp>
      <p:sp>
        <p:nvSpPr>
          <p:cNvPr id="12" name="TextBox 11"/>
          <p:cNvSpPr txBox="1"/>
          <p:nvPr/>
        </p:nvSpPr>
        <p:spPr>
          <a:xfrm>
            <a:off x="667657" y="2363296"/>
            <a:ext cx="7336972" cy="1154675"/>
          </a:xfrm>
          <a:prstGeom prst="rect">
            <a:avLst/>
          </a:prstGeom>
          <a:noFill/>
        </p:spPr>
        <p:txBody>
          <a:bodyPr wrap="square" rtlCol="0">
            <a:spAutoFit/>
          </a:bodyPr>
          <a:lstStyle/>
          <a:p>
            <a:pPr>
              <a:lnSpc>
                <a:spcPct val="150000"/>
              </a:lnSpc>
            </a:pPr>
            <a:r>
              <a:rPr lang="vi-VN" sz="1600"/>
              <a:t>“Tứ giác ABCD có hai đường chéo bằng nhau là điều kiện cần để nó là hình chữ nhật” hoặc “Tứ giác là hình chữ nhật là điều kiện đủ để hai đường chéo bằng nhau”</a:t>
            </a:r>
            <a:endParaRPr lang="en-US" sz="160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788" y="3505565"/>
            <a:ext cx="687074" cy="1550959"/>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043" y="4210024"/>
            <a:ext cx="1133954" cy="68890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grpSp>
        <p:nvGrpSpPr>
          <p:cNvPr id="90" name="Google Shape;905;p36"/>
          <p:cNvGrpSpPr/>
          <p:nvPr/>
        </p:nvGrpSpPr>
        <p:grpSpPr>
          <a:xfrm>
            <a:off x="1215296" y="7190"/>
            <a:ext cx="8044817" cy="5548851"/>
            <a:chOff x="7567300" y="1541100"/>
            <a:chExt cx="3167100" cy="3386750"/>
          </a:xfrm>
        </p:grpSpPr>
        <p:sp>
          <p:nvSpPr>
            <p:cNvPr id="91" name="Google Shape;906;p36"/>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907;p36"/>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rgbClr val="F3EEE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908;p36"/>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909;p36"/>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910;p36"/>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911;p36"/>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912;p36"/>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913;p36"/>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914;p36"/>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915;p36"/>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916;p36"/>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917;p36"/>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918;p36"/>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919;p36"/>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920;p36"/>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921;p36"/>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922;p36"/>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923;p36"/>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924;p36"/>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925;p36"/>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2" name="Google Shape;926;p36"/>
          <p:cNvGrpSpPr/>
          <p:nvPr/>
        </p:nvGrpSpPr>
        <p:grpSpPr>
          <a:xfrm>
            <a:off x="201488" y="7190"/>
            <a:ext cx="1172240" cy="1599360"/>
            <a:chOff x="5448300" y="1526500"/>
            <a:chExt cx="1154925" cy="1154650"/>
          </a:xfrm>
        </p:grpSpPr>
        <p:sp>
          <p:nvSpPr>
            <p:cNvPr id="113" name="Google Shape;927;p36"/>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928;p36"/>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929;p36"/>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6" name="Rectangle 115"/>
          <p:cNvSpPr/>
          <p:nvPr/>
        </p:nvSpPr>
        <p:spPr>
          <a:xfrm rot="203860">
            <a:off x="346568" y="299039"/>
            <a:ext cx="898003" cy="1015663"/>
          </a:xfrm>
          <a:prstGeom prst="rect">
            <a:avLst/>
          </a:prstGeom>
        </p:spPr>
        <p:txBody>
          <a:bodyPr wrap="none">
            <a:spAutoFit/>
          </a:bodyPr>
          <a:lstStyle/>
          <a:p>
            <a:pPr algn="ctr"/>
            <a:r>
              <a:rPr lang="en-US" sz="2000" b="1">
                <a:solidFill>
                  <a:srgbClr val="191919"/>
                </a:solidFill>
              </a:rPr>
              <a:t>Thực </a:t>
            </a:r>
            <a:endParaRPr lang="vi-VN" sz="2000" b="1">
              <a:solidFill>
                <a:srgbClr val="191919"/>
              </a:solidFill>
            </a:endParaRPr>
          </a:p>
          <a:p>
            <a:pPr algn="ctr"/>
            <a:r>
              <a:rPr lang="en-US" sz="2000" b="1">
                <a:solidFill>
                  <a:srgbClr val="191919"/>
                </a:solidFill>
              </a:rPr>
              <a:t>hành </a:t>
            </a:r>
            <a:endParaRPr lang="vi-VN" sz="2000" b="1">
              <a:solidFill>
                <a:srgbClr val="191919"/>
              </a:solidFill>
            </a:endParaRPr>
          </a:p>
          <a:p>
            <a:pPr algn="ctr"/>
            <a:r>
              <a:rPr lang="vi-VN" sz="2000" b="1">
                <a:solidFill>
                  <a:srgbClr val="191919"/>
                </a:solidFill>
              </a:rPr>
              <a:t>5</a:t>
            </a:r>
            <a:endParaRPr lang="en-US" sz="2000"/>
          </a:p>
        </p:txBody>
      </p:sp>
      <p:sp>
        <p:nvSpPr>
          <p:cNvPr id="2" name="Rectangle 1"/>
          <p:cNvSpPr/>
          <p:nvPr/>
        </p:nvSpPr>
        <p:spPr>
          <a:xfrm>
            <a:off x="1718769" y="161905"/>
            <a:ext cx="7436684" cy="2308324"/>
          </a:xfrm>
          <a:prstGeom prst="rect">
            <a:avLst/>
          </a:prstGeom>
        </p:spPr>
        <p:txBody>
          <a:bodyPr wrap="square">
            <a:spAutoFit/>
          </a:bodyPr>
          <a:lstStyle/>
          <a:p>
            <a:pPr>
              <a:lnSpc>
                <a:spcPct val="150000"/>
              </a:lnSpc>
            </a:pPr>
            <a:r>
              <a:rPr lang="en-US" sz="1600" b="1">
                <a:solidFill>
                  <a:srgbClr val="008000"/>
                </a:solidFill>
                <a:latin typeface="+mn-lt"/>
              </a:rPr>
              <a:t> </a:t>
            </a:r>
            <a:r>
              <a:rPr lang="en-US" sz="1600">
                <a:latin typeface="+mn-lt"/>
              </a:rPr>
              <a:t>Xét hai mệnh đề:</a:t>
            </a:r>
          </a:p>
          <a:p>
            <a:pPr>
              <a:lnSpc>
                <a:spcPct val="150000"/>
              </a:lnSpc>
            </a:pPr>
            <a:r>
              <a:rPr lang="en-US" sz="1600">
                <a:latin typeface="+mn-lt"/>
              </a:rPr>
              <a:t>P: “Hai tam giác ABC và A’B’C’ bằng nhau”;</a:t>
            </a:r>
          </a:p>
          <a:p>
            <a:pPr>
              <a:lnSpc>
                <a:spcPct val="150000"/>
              </a:lnSpc>
            </a:pPr>
            <a:r>
              <a:rPr lang="en-US" sz="1600">
                <a:latin typeface="+mn-lt"/>
              </a:rPr>
              <a:t>Q: “Hai tam giác ABC và A’B’C’ có diện tích bằng nhau”.</a:t>
            </a:r>
          </a:p>
          <a:p>
            <a:pPr>
              <a:lnSpc>
                <a:spcPct val="150000"/>
              </a:lnSpc>
            </a:pPr>
            <a:r>
              <a:rPr lang="en-US" sz="1600">
                <a:latin typeface="+mn-lt"/>
              </a:rPr>
              <a:t>a) Phát biểu mệnh đề</a:t>
            </a:r>
            <a:r>
              <a:rPr lang="vi-VN" sz="1600">
                <a:latin typeface="+mn-lt"/>
              </a:rPr>
              <a:t>           </a:t>
            </a:r>
            <a:r>
              <a:rPr lang="en-US" sz="1600">
                <a:latin typeface="+mn-lt"/>
              </a:rPr>
              <a:t> .</a:t>
            </a:r>
          </a:p>
          <a:p>
            <a:pPr>
              <a:lnSpc>
                <a:spcPct val="150000"/>
              </a:lnSpc>
            </a:pPr>
            <a:r>
              <a:rPr lang="en-US" sz="1600">
                <a:latin typeface="+mn-lt"/>
              </a:rPr>
              <a:t>b) Mệnh đề  </a:t>
            </a:r>
            <a:r>
              <a:rPr lang="vi-VN" sz="1600">
                <a:latin typeface="+mn-lt"/>
              </a:rPr>
              <a:t>           </a:t>
            </a:r>
            <a:r>
              <a:rPr lang="en-US" sz="1600">
                <a:latin typeface="+mn-lt"/>
              </a:rPr>
              <a:t>có phải là một định lí không? Nếu có, sử dụng thuật ngữ “điều kiện cần”, “điều kiện đủ” để phát biểu định lí này theo hai cách khác</a:t>
            </a:r>
            <a:r>
              <a:rPr lang="vi-VN" sz="1600">
                <a:latin typeface="+mn-lt"/>
              </a:rPr>
              <a:t> nhau.</a:t>
            </a:r>
            <a:endParaRPr lang="en-US" sz="1600">
              <a:latin typeface="+mn-lt"/>
            </a:endParaRPr>
          </a:p>
        </p:txBody>
      </p:sp>
      <mc:AlternateContent xmlns:mc="http://schemas.openxmlformats.org/markup-compatibility/2006" xmlns:a14="http://schemas.microsoft.com/office/drawing/2010/main">
        <mc:Choice Requires="a14">
          <p:sp>
            <p:nvSpPr>
              <p:cNvPr id="118" name="Rectangle 117"/>
              <p:cNvSpPr/>
              <p:nvPr/>
            </p:nvSpPr>
            <p:spPr>
              <a:xfrm>
                <a:off x="3666863" y="1303116"/>
                <a:ext cx="887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a:latin typeface="Cambria Math" panose="02040503050406030204" pitchFamily="18" charset="0"/>
                        </a:rPr>
                        <m:t>⇒</m:t>
                      </m:r>
                      <m:r>
                        <a:rPr lang="en-US" sz="1800" i="1">
                          <a:latin typeface="Cambria Math" panose="02040503050406030204" pitchFamily="18" charset="0"/>
                        </a:rPr>
                        <m:t>𝑄</m:t>
                      </m:r>
                    </m:oMath>
                  </m:oMathPara>
                </a14:m>
                <a:endParaRPr lang="en-US" sz="1800"/>
              </a:p>
            </p:txBody>
          </p:sp>
        </mc:Choice>
        <mc:Fallback xmlns="">
          <p:sp>
            <p:nvSpPr>
              <p:cNvPr id="118" name="Rectangle 117"/>
              <p:cNvSpPr>
                <a:spLocks noRot="1" noChangeAspect="1" noMove="1" noResize="1" noEditPoints="1" noAdjustHandles="1" noChangeArrowheads="1" noChangeShapeType="1" noTextEdit="1"/>
              </p:cNvSpPr>
              <p:nvPr/>
            </p:nvSpPr>
            <p:spPr>
              <a:xfrm>
                <a:off x="3666863" y="1303116"/>
                <a:ext cx="887935" cy="369332"/>
              </a:xfrm>
              <a:prstGeom prst="rect">
                <a:avLst/>
              </a:prstGeom>
              <a:blipFill rotWithShape="0">
                <a:blip r:embed="rId3"/>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2778928" y="1657769"/>
                <a:ext cx="887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a:latin typeface="Cambria Math" panose="02040503050406030204" pitchFamily="18" charset="0"/>
                        </a:rPr>
                        <m:t>⇒</m:t>
                      </m:r>
                      <m:r>
                        <a:rPr lang="en-US" sz="1800" i="1">
                          <a:latin typeface="Cambria Math" panose="02040503050406030204" pitchFamily="18" charset="0"/>
                        </a:rPr>
                        <m:t>𝑄</m:t>
                      </m:r>
                    </m:oMath>
                  </m:oMathPara>
                </a14:m>
                <a:endParaRPr lang="en-US" sz="1800"/>
              </a:p>
            </p:txBody>
          </p:sp>
        </mc:Choice>
        <mc:Fallback xmlns="">
          <p:sp>
            <p:nvSpPr>
              <p:cNvPr id="119" name="Rectangle 118"/>
              <p:cNvSpPr>
                <a:spLocks noRot="1" noChangeAspect="1" noMove="1" noResize="1" noEditPoints="1" noAdjustHandles="1" noChangeArrowheads="1" noChangeShapeType="1" noTextEdit="1"/>
              </p:cNvSpPr>
              <p:nvPr/>
            </p:nvSpPr>
            <p:spPr>
              <a:xfrm>
                <a:off x="2778928" y="1657769"/>
                <a:ext cx="887935" cy="369332"/>
              </a:xfrm>
              <a:prstGeom prst="rect">
                <a:avLst/>
              </a:prstGeom>
              <a:blipFill rotWithShape="0">
                <a:blip r:embed="rId4"/>
                <a:stretch>
                  <a:fillRect b="-9836"/>
                </a:stretch>
              </a:blipFill>
            </p:spPr>
            <p:txBody>
              <a:bodyPr/>
              <a:lstStyle/>
              <a:p>
                <a:r>
                  <a:rPr lang="en-US">
                    <a:noFill/>
                  </a:rPr>
                  <a:t> </a:t>
                </a:r>
              </a:p>
            </p:txBody>
          </p:sp>
        </mc:Fallback>
      </mc:AlternateContent>
      <p:sp>
        <p:nvSpPr>
          <p:cNvPr id="120" name="TextBox 119"/>
          <p:cNvSpPr txBox="1"/>
          <p:nvPr/>
        </p:nvSpPr>
        <p:spPr>
          <a:xfrm>
            <a:off x="4685996" y="2436802"/>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3" name="TextBox 2"/>
              <p:cNvSpPr txBox="1"/>
              <p:nvPr/>
            </p:nvSpPr>
            <p:spPr>
              <a:xfrm>
                <a:off x="1768913" y="2687714"/>
                <a:ext cx="7432617" cy="3210879"/>
              </a:xfrm>
              <a:prstGeom prst="rect">
                <a:avLst/>
              </a:prstGeom>
              <a:noFill/>
            </p:spPr>
            <p:txBody>
              <a:bodyPr wrap="square" rtlCol="0">
                <a:spAutoFit/>
              </a:bodyPr>
              <a:lstStyle/>
              <a:p>
                <a:pPr>
                  <a:lnSpc>
                    <a:spcPct val="150000"/>
                  </a:lnSpc>
                </a:pPr>
                <a:r>
                  <a:rPr lang="en-US" sz="1600"/>
                  <a:t>a)  </a:t>
                </a:r>
                <a14:m>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a14:m>
                <a:r>
                  <a:rPr lang="en-US" sz="1600"/>
                  <a:t> : "Nếu hai tam giác </a:t>
                </a:r>
                <a14:m>
                  <m:oMath xmlns:m="http://schemas.openxmlformats.org/officeDocument/2006/math">
                    <m:r>
                      <a:rPr lang="en-US" sz="1600" i="1">
                        <a:latin typeface="Cambria Math" panose="02040503050406030204" pitchFamily="18" charset="0"/>
                      </a:rPr>
                      <m:t>𝐴𝐵𝐶</m:t>
                    </m:r>
                  </m:oMath>
                </a14:m>
                <a:r>
                  <a:rPr lang="en-US" sz="1600"/>
                  <a:t> và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𝐵</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𝐶</m:t>
                        </m:r>
                      </m:e>
                      <m:sup>
                        <m:r>
                          <a:rPr lang="en-US" sz="1600" i="1">
                            <a:latin typeface="Cambria Math" panose="02040503050406030204" pitchFamily="18" charset="0"/>
                          </a:rPr>
                          <m:t>′</m:t>
                        </m:r>
                      </m:sup>
                    </m:sSup>
                  </m:oMath>
                </a14:m>
                <a:r>
                  <a:rPr lang="en-US" sz="1600"/>
                  <a:t> bằng nhau thì diện tích của chúng bằng nhau".</a:t>
                </a:r>
              </a:p>
              <a:p>
                <a:pPr>
                  <a:lnSpc>
                    <a:spcPct val="150000"/>
                  </a:lnSpc>
                </a:pPr>
                <a:r>
                  <a:rPr lang="en-US" sz="1600"/>
                  <a:t>b) Mệnh đề </a:t>
                </a:r>
                <a14:m>
                  <m:oMath xmlns:m="http://schemas.openxmlformats.org/officeDocument/2006/math">
                    <m:r>
                      <a:rPr lang="en-US" sz="1600" i="1">
                        <a:latin typeface="Cambria Math" panose="02040503050406030204" pitchFamily="18" charset="0"/>
                      </a:rPr>
                      <m:t>𝑃</m:t>
                    </m:r>
                    <m:r>
                      <a:rPr lang="en-US" sz="1600">
                        <a:latin typeface="Cambria Math" panose="02040503050406030204" pitchFamily="18" charset="0"/>
                      </a:rPr>
                      <m:t>⇒</m:t>
                    </m:r>
                    <m:r>
                      <a:rPr lang="en-US" sz="1600" i="1">
                        <a:latin typeface="Cambria Math" panose="02040503050406030204" pitchFamily="18" charset="0"/>
                      </a:rPr>
                      <m:t>𝑄</m:t>
                    </m:r>
                  </m:oMath>
                </a14:m>
                <a:r>
                  <a:rPr lang="en-US" sz="1600"/>
                  <a:t> đúng, nó là định lí</a:t>
                </a:r>
              </a:p>
              <a:p>
                <a:pPr>
                  <a:lnSpc>
                    <a:spcPct val="150000"/>
                  </a:lnSpc>
                </a:pPr>
                <a:r>
                  <a:rPr lang="en-US" sz="1600"/>
                  <a:t>"Hai tam giác </a:t>
                </a:r>
                <a14:m>
                  <m:oMath xmlns:m="http://schemas.openxmlformats.org/officeDocument/2006/math">
                    <m:r>
                      <a:rPr lang="en-US" sz="1600" i="1">
                        <a:latin typeface="Cambria Math" panose="02040503050406030204" pitchFamily="18" charset="0"/>
                      </a:rPr>
                      <m:t>𝐴𝐵𝐶</m:t>
                    </m:r>
                  </m:oMath>
                </a14:m>
                <a:r>
                  <a:rPr lang="en-US" sz="1600"/>
                  <a:t> và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𝐵</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𝐶</m:t>
                        </m:r>
                      </m:e>
                      <m:sup>
                        <m:r>
                          <a:rPr lang="en-US" sz="1600" i="1">
                            <a:latin typeface="Cambria Math" panose="02040503050406030204" pitchFamily="18" charset="0"/>
                          </a:rPr>
                          <m:t>′</m:t>
                        </m:r>
                      </m:sup>
                    </m:sSup>
                  </m:oMath>
                </a14:m>
                <a:r>
                  <a:rPr lang="en-US" sz="1600"/>
                  <a:t> bằng nhau là điều kiện đủ để diện tích của chúng bằng nhau". "Để hai tam giác </a:t>
                </a:r>
                <a14:m>
                  <m:oMath xmlns:m="http://schemas.openxmlformats.org/officeDocument/2006/math">
                    <m:r>
                      <a:rPr lang="en-US" sz="1600" i="1">
                        <a:latin typeface="Cambria Math" panose="02040503050406030204" pitchFamily="18" charset="0"/>
                      </a:rPr>
                      <m:t>𝐴𝐵𝐶</m:t>
                    </m:r>
                  </m:oMath>
                </a14:m>
                <a:r>
                  <a:rPr lang="en-US" sz="1600"/>
                  <a:t> và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𝐵</m:t>
                        </m:r>
                      </m:e>
                      <m:sup>
                        <m:r>
                          <a:rPr lang="en-US" sz="1600" i="1">
                            <a:latin typeface="Cambria Math" panose="02040503050406030204" pitchFamily="18" charset="0"/>
                          </a:rPr>
                          <m:t>′</m:t>
                        </m:r>
                      </m:sup>
                    </m:sSup>
                    <m:sSup>
                      <m:sSupPr>
                        <m:ctrlPr>
                          <a:rPr lang="en-US" sz="1600" i="1">
                            <a:latin typeface="Cambria Math" panose="02040503050406030204" pitchFamily="18" charset="0"/>
                          </a:rPr>
                        </m:ctrlPr>
                      </m:sSupPr>
                      <m:e>
                        <m:r>
                          <a:rPr lang="en-US" sz="1600" i="1">
                            <a:latin typeface="Cambria Math" panose="02040503050406030204" pitchFamily="18" charset="0"/>
                          </a:rPr>
                          <m:t>𝐶</m:t>
                        </m:r>
                      </m:e>
                      <m:sup>
                        <m:r>
                          <a:rPr lang="en-US" sz="1600" i="1">
                            <a:latin typeface="Cambria Math" panose="02040503050406030204" pitchFamily="18" charset="0"/>
                          </a:rPr>
                          <m:t>′</m:t>
                        </m:r>
                      </m:sup>
                    </m:sSup>
                  </m:oMath>
                </a14:m>
                <a:r>
                  <a:rPr lang="en-US" sz="1600"/>
                  <a:t> bằng nhau, điều kiện cần là chúng có diện tích bằng nhau".</a:t>
                </a:r>
              </a:p>
              <a:p>
                <a:pPr>
                  <a:lnSpc>
                    <a:spcPct val="150000"/>
                  </a:lnSpc>
                </a:pPr>
                <a:endParaRPr lang="en-US" sz="1600"/>
              </a:p>
              <a:p>
                <a:pPr>
                  <a:lnSpc>
                    <a:spcPct val="150000"/>
                  </a:lnSpc>
                </a:pPr>
                <a:endParaRPr lang="en-US" sz="1600"/>
              </a:p>
            </p:txBody>
          </p:sp>
        </mc:Choice>
        <mc:Fallback xmlns="">
          <p:sp>
            <p:nvSpPr>
              <p:cNvPr id="3" name="TextBox 2"/>
              <p:cNvSpPr txBox="1">
                <a:spLocks noRot="1" noChangeAspect="1" noMove="1" noResize="1" noEditPoints="1" noAdjustHandles="1" noChangeArrowheads="1" noChangeShapeType="1" noTextEdit="1"/>
              </p:cNvSpPr>
              <p:nvPr/>
            </p:nvSpPr>
            <p:spPr>
              <a:xfrm>
                <a:off x="1768913" y="2687714"/>
                <a:ext cx="7432617" cy="3210879"/>
              </a:xfrm>
              <a:prstGeom prst="rect">
                <a:avLst/>
              </a:prstGeom>
              <a:blipFill rotWithShape="0">
                <a:blip r:embed="rId5"/>
                <a:stretch>
                  <a:fillRect l="-410"/>
                </a:stretch>
              </a:blipFill>
            </p:spPr>
            <p:txBody>
              <a:bodyPr/>
              <a:lstStyle/>
              <a:p>
                <a:r>
                  <a:rPr lang="en-US">
                    <a:noFill/>
                  </a:rPr>
                  <a:t> </a:t>
                </a:r>
              </a:p>
            </p:txBody>
          </p:sp>
        </mc:Fallback>
      </mc:AlternateContent>
    </p:spTree>
    <p:extLst>
      <p:ext uri="{BB962C8B-B14F-4D97-AF65-F5344CB8AC3E}">
        <p14:creationId xmlns:p14="http://schemas.microsoft.com/office/powerpoint/2010/main" val="1164207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500" fill="hold"/>
                                        <p:tgtEl>
                                          <p:spTgt spid="112"/>
                                        </p:tgtEl>
                                        <p:attrNameLst>
                                          <p:attrName>ppt_w</p:attrName>
                                        </p:attrNameLst>
                                      </p:cBhvr>
                                      <p:tavLst>
                                        <p:tav tm="0">
                                          <p:val>
                                            <p:fltVal val="0"/>
                                          </p:val>
                                        </p:tav>
                                        <p:tav tm="100000">
                                          <p:val>
                                            <p:strVal val="#ppt_w"/>
                                          </p:val>
                                        </p:tav>
                                      </p:tavLst>
                                    </p:anim>
                                    <p:anim calcmode="lin" valueType="num">
                                      <p:cBhvr>
                                        <p:cTn id="8" dur="500" fill="hold"/>
                                        <p:tgtEl>
                                          <p:spTgt spid="112"/>
                                        </p:tgtEl>
                                        <p:attrNameLst>
                                          <p:attrName>ppt_h</p:attrName>
                                        </p:attrNameLst>
                                      </p:cBhvr>
                                      <p:tavLst>
                                        <p:tav tm="0">
                                          <p:val>
                                            <p:fltVal val="0"/>
                                          </p:val>
                                        </p:tav>
                                        <p:tav tm="100000">
                                          <p:val>
                                            <p:strVal val="#ppt_h"/>
                                          </p:val>
                                        </p:tav>
                                      </p:tavLst>
                                    </p:anim>
                                    <p:animEffect transition="in" filter="fade">
                                      <p:cBhvr>
                                        <p:cTn id="9" dur="500"/>
                                        <p:tgtEl>
                                          <p:spTgt spid="1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p:cTn id="12" dur="500" fill="hold"/>
                                        <p:tgtEl>
                                          <p:spTgt spid="116"/>
                                        </p:tgtEl>
                                        <p:attrNameLst>
                                          <p:attrName>ppt_w</p:attrName>
                                        </p:attrNameLst>
                                      </p:cBhvr>
                                      <p:tavLst>
                                        <p:tav tm="0">
                                          <p:val>
                                            <p:fltVal val="0"/>
                                          </p:val>
                                        </p:tav>
                                        <p:tav tm="100000">
                                          <p:val>
                                            <p:strVal val="#ppt_w"/>
                                          </p:val>
                                        </p:tav>
                                      </p:tavLst>
                                    </p:anim>
                                    <p:anim calcmode="lin" valueType="num">
                                      <p:cBhvr>
                                        <p:cTn id="13" dur="500" fill="hold"/>
                                        <p:tgtEl>
                                          <p:spTgt spid="116"/>
                                        </p:tgtEl>
                                        <p:attrNameLst>
                                          <p:attrName>ppt_h</p:attrName>
                                        </p:attrNameLst>
                                      </p:cBhvr>
                                      <p:tavLst>
                                        <p:tav tm="0">
                                          <p:val>
                                            <p:fltVal val="0"/>
                                          </p:val>
                                        </p:tav>
                                        <p:tav tm="100000">
                                          <p:val>
                                            <p:strVal val="#ppt_h"/>
                                          </p:val>
                                        </p:tav>
                                      </p:tavLst>
                                    </p:anim>
                                    <p:animEffect transition="in" filter="fade">
                                      <p:cBhvr>
                                        <p:cTn id="14" dur="500"/>
                                        <p:tgtEl>
                                          <p:spTgt spid="1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500"/>
                                        <p:tgtEl>
                                          <p:spTgt spid="1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2" grpId="0"/>
      <p:bldP spid="118" grpId="0"/>
      <p:bldP spid="119" grpId="0"/>
      <p:bldP spid="1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grpSp>
        <p:nvGrpSpPr>
          <p:cNvPr id="14" name="Group 13"/>
          <p:cNvGrpSpPr/>
          <p:nvPr/>
        </p:nvGrpSpPr>
        <p:grpSpPr>
          <a:xfrm>
            <a:off x="147205" y="537200"/>
            <a:ext cx="7900766" cy="844505"/>
            <a:chOff x="168976" y="201711"/>
            <a:chExt cx="4500993" cy="844505"/>
          </a:xfrm>
        </p:grpSpPr>
        <p:grpSp>
          <p:nvGrpSpPr>
            <p:cNvPr id="15" name="Google Shape;939;p37"/>
            <p:cNvGrpSpPr/>
            <p:nvPr/>
          </p:nvGrpSpPr>
          <p:grpSpPr>
            <a:xfrm>
              <a:off x="304680" y="216019"/>
              <a:ext cx="350972" cy="412741"/>
              <a:chOff x="5395463" y="832475"/>
              <a:chExt cx="549733" cy="744325"/>
            </a:xfrm>
          </p:grpSpPr>
          <p:sp>
            <p:nvSpPr>
              <p:cNvPr id="18" name="Google Shape;940;p37"/>
              <p:cNvSpPr/>
              <p:nvPr/>
            </p:nvSpPr>
            <p:spPr>
              <a:xfrm>
                <a:off x="5439438" y="869100"/>
                <a:ext cx="505758"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446116"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Rectangle 15"/>
            <p:cNvSpPr/>
            <p:nvPr/>
          </p:nvSpPr>
          <p:spPr>
            <a:xfrm>
              <a:off x="606446" y="215219"/>
              <a:ext cx="4063523" cy="830997"/>
            </a:xfrm>
            <a:prstGeom prst="rect">
              <a:avLst/>
            </a:prstGeom>
          </p:spPr>
          <p:txBody>
            <a:bodyPr wrap="square">
              <a:spAutoFit/>
            </a:bodyPr>
            <a:lstStyle/>
            <a:p>
              <a:r>
                <a:rPr lang="en-US" sz="2400" b="1">
                  <a:solidFill>
                    <a:schemeClr val="accent3"/>
                  </a:solidFill>
                </a:rPr>
                <a:t>MỆNH ĐỀ </a:t>
              </a:r>
              <a:r>
                <a:rPr lang="vi-VN" sz="2400" b="1">
                  <a:solidFill>
                    <a:schemeClr val="accent3"/>
                  </a:solidFill>
                </a:rPr>
                <a:t>ĐẢO. HAI MỆNH ĐỀ TƯƠNG ĐƯƠNG</a:t>
              </a:r>
              <a:endParaRPr lang="en-US" sz="2400" b="1" dirty="0">
                <a:solidFill>
                  <a:schemeClr val="accent3"/>
                </a:solidFill>
              </a:endParaRPr>
            </a:p>
          </p:txBody>
        </p:sp>
        <p:sp>
          <p:nvSpPr>
            <p:cNvPr id="17" name="TextBox 16"/>
            <p:cNvSpPr txBox="1"/>
            <p:nvPr/>
          </p:nvSpPr>
          <p:spPr>
            <a:xfrm>
              <a:off x="168976" y="201711"/>
              <a:ext cx="587528" cy="461665"/>
            </a:xfrm>
            <a:prstGeom prst="rect">
              <a:avLst/>
            </a:prstGeom>
            <a:noFill/>
          </p:spPr>
          <p:txBody>
            <a:bodyPr wrap="square" rtlCol="0">
              <a:spAutoFit/>
            </a:bodyPr>
            <a:lstStyle/>
            <a:p>
              <a:pPr algn="ctr"/>
              <a:r>
                <a:rPr lang="vi-VN" sz="2400" b="1"/>
                <a:t>5</a:t>
              </a:r>
              <a:endParaRPr lang="en-US" sz="2400" b="1" dirty="0"/>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20" y="1063714"/>
            <a:ext cx="412267" cy="338423"/>
          </a:xfrm>
          <a:prstGeom prst="rect">
            <a:avLst/>
          </a:prstGeom>
        </p:spPr>
      </p:pic>
      <p:sp>
        <p:nvSpPr>
          <p:cNvPr id="21" name="TextBox 20"/>
          <p:cNvSpPr txBox="1"/>
          <p:nvPr/>
        </p:nvSpPr>
        <p:spPr>
          <a:xfrm>
            <a:off x="757305" y="1017306"/>
            <a:ext cx="1380948" cy="646331"/>
          </a:xfrm>
          <a:prstGeom prst="rect">
            <a:avLst/>
          </a:prstGeom>
          <a:noFill/>
        </p:spPr>
        <p:txBody>
          <a:bodyPr wrap="square" rtlCol="0">
            <a:spAutoFit/>
          </a:bodyPr>
          <a:lstStyle/>
          <a:p>
            <a:r>
              <a:rPr lang="nl-NL" sz="1800" b="1"/>
              <a:t>HĐKP </a:t>
            </a:r>
            <a:r>
              <a:rPr lang="vi-VN" sz="1800" b="1"/>
              <a:t>5</a:t>
            </a:r>
            <a:r>
              <a:rPr lang="nl-NL" sz="1800" b="1"/>
              <a:t>:</a:t>
            </a:r>
            <a:endParaRPr lang="en-US" sz="1800"/>
          </a:p>
          <a:p>
            <a:endParaRPr lang="en-US" sz="1800"/>
          </a:p>
        </p:txBody>
      </p:sp>
      <mc:AlternateContent xmlns:mc="http://schemas.openxmlformats.org/markup-compatibility/2006" xmlns:a14="http://schemas.microsoft.com/office/drawing/2010/main">
        <mc:Choice Requires="a14">
          <p:sp>
            <p:nvSpPr>
              <p:cNvPr id="7" name="Rectangle 6"/>
              <p:cNvSpPr/>
              <p:nvPr/>
            </p:nvSpPr>
            <p:spPr>
              <a:xfrm>
                <a:off x="147205" y="1395756"/>
                <a:ext cx="3546681" cy="3416320"/>
              </a:xfrm>
              <a:prstGeom prst="rect">
                <a:avLst/>
              </a:prstGeom>
            </p:spPr>
            <p:txBody>
              <a:bodyPr wrap="square">
                <a:spAutoFit/>
              </a:bodyPr>
              <a:lstStyle/>
              <a:p>
                <a:pPr algn="just">
                  <a:lnSpc>
                    <a:spcPct val="150000"/>
                  </a:lnSpc>
                </a:pPr>
                <a:r>
                  <a:rPr lang="en-US" sz="1600">
                    <a:latin typeface="+mj-lt"/>
                  </a:rPr>
                  <a:t>Xét hai mệnh đề dạng </a:t>
                </a:r>
                <a:r>
                  <a:rPr lang="en-US" sz="1600" i="1">
                    <a:latin typeface="+mj-lt"/>
                  </a:rPr>
                  <a:t>P ⇒ Q </a:t>
                </a:r>
                <a:r>
                  <a:rPr lang="en-US" sz="1600">
                    <a:latin typeface="+mj-lt"/>
                  </a:rPr>
                  <a:t>sau:</a:t>
                </a:r>
              </a:p>
              <a:p>
                <a:pPr algn="just">
                  <a:lnSpc>
                    <a:spcPct val="150000"/>
                  </a:lnSpc>
                </a:pPr>
                <a:r>
                  <a:rPr lang="en-US" sz="1600">
                    <a:latin typeface="+mj-lt"/>
                  </a:rPr>
                  <a:t>“Nếu </a:t>
                </a:r>
                <a:r>
                  <a:rPr lang="en-US" sz="1600" i="1">
                    <a:latin typeface="+mj-lt"/>
                  </a:rPr>
                  <a:t>ABC</a:t>
                </a:r>
                <a:r>
                  <a:rPr lang="en-US" sz="1600">
                    <a:latin typeface="+mj-lt"/>
                  </a:rPr>
                  <a:t> là tam giác đều thì nó có hai góc bằng 60</a:t>
                </a:r>
                <a:r>
                  <a:rPr lang="en-US" sz="1600" baseline="30000">
                    <a:latin typeface="+mj-lt"/>
                  </a:rPr>
                  <a:t>0</a:t>
                </a:r>
                <a:r>
                  <a:rPr lang="en-US" sz="1600">
                    <a:latin typeface="+mj-lt"/>
                  </a:rPr>
                  <a:t>”</a:t>
                </a:r>
              </a:p>
              <a:p>
                <a:pPr algn="just">
                  <a:lnSpc>
                    <a:spcPct val="150000"/>
                  </a:lnSpc>
                </a:pPr>
                <a:r>
                  <a:rPr lang="en-US" sz="1600">
                    <a:latin typeface="+mj-lt"/>
                  </a:rPr>
                  <a:t>“Nếu a = 2 thì a</a:t>
                </a:r>
                <a:r>
                  <a:rPr lang="en-US" sz="1600" baseline="30000">
                    <a:latin typeface="+mj-lt"/>
                  </a:rPr>
                  <a:t>2</a:t>
                </a:r>
                <a:r>
                  <a:rPr lang="en-US" sz="1600">
                    <a:latin typeface="+mj-lt"/>
                  </a:rPr>
                  <a:t> – 4 = 0”.</a:t>
                </a:r>
              </a:p>
              <a:p>
                <a:pPr algn="just">
                  <a:lnSpc>
                    <a:spcPct val="150000"/>
                  </a:lnSpc>
                </a:pPr>
                <a:r>
                  <a:rPr lang="en-US" sz="1600">
                    <a:latin typeface="+mj-lt"/>
                  </a:rPr>
                  <a:t>a) Chỉ ra </a:t>
                </a:r>
                <a:r>
                  <a:rPr lang="en-US" sz="1600" i="1">
                    <a:latin typeface="+mj-lt"/>
                  </a:rPr>
                  <a:t>P, Q </a:t>
                </a:r>
                <a:r>
                  <a:rPr lang="en-US" sz="1600">
                    <a:latin typeface="+mj-lt"/>
                  </a:rPr>
                  <a:t>và xét tính đúng sai của mỗi mệnh đề trên.</a:t>
                </a:r>
              </a:p>
              <a:p>
                <a:pPr algn="just">
                  <a:lnSpc>
                    <a:spcPct val="150000"/>
                  </a:lnSpc>
                </a:pPr>
                <a:r>
                  <a:rPr lang="en-US" sz="1600">
                    <a:latin typeface="+mj-lt"/>
                  </a:rPr>
                  <a:t>b) Với mỗi mệnh đề đã cho, phát biểu mệnh đề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j-lt"/>
                  </a:rPr>
                  <a:t> và xét tính đúng sai của nó.</a:t>
                </a:r>
              </a:p>
            </p:txBody>
          </p:sp>
        </mc:Choice>
        <mc:Fallback xmlns="">
          <p:sp>
            <p:nvSpPr>
              <p:cNvPr id="7" name="Rectangle 6"/>
              <p:cNvSpPr>
                <a:spLocks noRot="1" noChangeAspect="1" noMove="1" noResize="1" noEditPoints="1" noAdjustHandles="1" noChangeArrowheads="1" noChangeShapeType="1" noTextEdit="1"/>
              </p:cNvSpPr>
              <p:nvPr/>
            </p:nvSpPr>
            <p:spPr>
              <a:xfrm>
                <a:off x="147205" y="1395756"/>
                <a:ext cx="3546681" cy="3416320"/>
              </a:xfrm>
              <a:prstGeom prst="rect">
                <a:avLst/>
              </a:prstGeom>
              <a:blipFill rotWithShape="0">
                <a:blip r:embed="rId4"/>
                <a:stretch>
                  <a:fillRect l="-859" r="-1031" b="-179"/>
                </a:stretch>
              </a:blipFill>
            </p:spPr>
            <p:txBody>
              <a:bodyPr/>
              <a:lstStyle/>
              <a:p>
                <a:r>
                  <a:rPr lang="en-US">
                    <a:noFill/>
                  </a:rPr>
                  <a:t> </a:t>
                </a:r>
              </a:p>
            </p:txBody>
          </p:sp>
        </mc:Fallback>
      </mc:AlternateContent>
      <p:cxnSp>
        <p:nvCxnSpPr>
          <p:cNvPr id="9" name="Straight Connector 8"/>
          <p:cNvCxnSpPr/>
          <p:nvPr/>
        </p:nvCxnSpPr>
        <p:spPr>
          <a:xfrm>
            <a:off x="3937487" y="1232926"/>
            <a:ext cx="0" cy="3774503"/>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4038614" y="1173249"/>
                <a:ext cx="4858644" cy="3833229"/>
              </a:xfrm>
              <a:prstGeom prst="rect">
                <a:avLst/>
              </a:prstGeom>
            </p:spPr>
            <p:txBody>
              <a:bodyPr wrap="square">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a) </a:t>
                </a:r>
                <a:r>
                  <a:rPr lang="en-US" sz="1600">
                    <a:latin typeface="+mn-lt"/>
                    <a:ea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:Tam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m:t>
                    </m:r>
                  </m:oMath>
                </a14:m>
                <a:r>
                  <a:rPr lang="en-US" sz="1600">
                    <a:latin typeface="+mn-lt"/>
                    <a:ea typeface="Calibri" panose="020F0502020204030204" pitchFamily="34" charset="0"/>
                    <a:cs typeface="Times New Roman" panose="02020603050405020304" pitchFamily="18" charset="0"/>
                  </a:rPr>
                  <a:t> là tam giác đều";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n-lt"/>
                    <a:ea typeface="Calibri" panose="020F0502020204030204" pitchFamily="34" charset="0"/>
                    <a:cs typeface="Times New Roman" panose="02020603050405020304" pitchFamily="18" charset="0"/>
                  </a:rPr>
                  <a:t> "Tam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m:t>
                    </m:r>
                  </m:oMath>
                </a14:m>
                <a:r>
                  <a:rPr lang="en-US" sz="1600">
                    <a:latin typeface="+mn-lt"/>
                    <a:ea typeface="Calibri" panose="020F0502020204030204" pitchFamily="34" charset="0"/>
                    <a:cs typeface="Times New Roman" panose="02020603050405020304" pitchFamily="18" charset="0"/>
                  </a:rPr>
                  <a:t> có hai góc bằng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60</m:t>
                        </m:r>
                      </m:e>
                      <m:sup>
                        <m:r>
                          <a:rPr lang="en-US" sz="1600">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600">
                    <a:latin typeface="+mn-lt"/>
                    <a:ea typeface="Calibri" panose="020F0502020204030204" pitchFamily="34" charset="0"/>
                    <a:cs typeface="Times New Roman" panose="02020603050405020304" pitchFamily="18" charset="0"/>
                  </a:rPr>
                  <a:t>". </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là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𝑎</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4=0"⋅</m:t>
                    </m:r>
                  </m:oMath>
                </a14:m>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là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'Nếu tam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m:t>
                    </m:r>
                  </m:oMath>
                </a14:m>
                <a:r>
                  <a:rPr lang="en-US" sz="1600">
                    <a:latin typeface="+mn-lt"/>
                    <a:ea typeface="Calibri" panose="020F0502020204030204" pitchFamily="34" charset="0"/>
                    <a:cs typeface="Times New Roman" panose="02020603050405020304" pitchFamily="18" charset="0"/>
                  </a:rPr>
                  <a:t> có hai góc bằng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60</m:t>
                        </m:r>
                      </m:e>
                      <m:sup>
                        <m:r>
                          <a:rPr lang="en-US" sz="1600">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600">
                    <a:latin typeface="+mn-lt"/>
                    <a:ea typeface="Calibri" panose="020F0502020204030204" pitchFamily="34" charset="0"/>
                    <a:cs typeface="Times New Roman" panose="02020603050405020304" pitchFamily="18" charset="0"/>
                  </a:rPr>
                  <a:t> thì nó là tam giác đều" là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"Nếu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𝑎</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4=0</m:t>
                    </m:r>
                  </m:oMath>
                </a14:m>
                <a:r>
                  <a:rPr lang="en-US" sz="1600">
                    <a:latin typeface="+mn-lt"/>
                    <a:ea typeface="Calibri" panose="020F0502020204030204" pitchFamily="34" charset="0"/>
                    <a:cs typeface="Times New Roman" panose="02020603050405020304" pitchFamily="18" charset="0"/>
                  </a:rPr>
                  <a:t> thì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=2</m:t>
                    </m:r>
                  </m:oMath>
                </a14:m>
                <a:r>
                  <a:rPr lang="en-US" sz="1600">
                    <a:latin typeface="+mn-lt"/>
                    <a:ea typeface="Calibri" panose="020F0502020204030204" pitchFamily="34" charset="0"/>
                    <a:cs typeface="Times New Roman" panose="02020603050405020304" pitchFamily="18" charset="0"/>
                  </a:rPr>
                  <a:t> " là mệnh đề sai.</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038614" y="1173249"/>
                <a:ext cx="4858644" cy="3833229"/>
              </a:xfrm>
              <a:prstGeom prst="rect">
                <a:avLst/>
              </a:prstGeom>
              <a:blipFill rotWithShape="0">
                <a:blip r:embed="rId5"/>
                <a:stretch>
                  <a:fillRect l="-753"/>
                </a:stretch>
              </a:blipFill>
            </p:spPr>
            <p:txBody>
              <a:bodyPr/>
              <a:lstStyle/>
              <a:p>
                <a:r>
                  <a:rPr lang="en-US">
                    <a:noFill/>
                  </a:rPr>
                  <a:t> </a:t>
                </a:r>
              </a:p>
            </p:txBody>
          </p:sp>
        </mc:Fallback>
      </mc:AlternateContent>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500"/>
                                        <p:tgtEl>
                                          <p:spTgt spid="12">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xEl>
                                              <p:pRg st="5" end="5"/>
                                            </p:txEl>
                                          </p:spTgt>
                                        </p:tgtEl>
                                        <p:attrNameLst>
                                          <p:attrName>style.visibility</p:attrName>
                                        </p:attrNameLst>
                                      </p:cBhvr>
                                      <p:to>
                                        <p:strVal val="visible"/>
                                      </p:to>
                                    </p:set>
                                    <p:animEffect transition="in" filter="fade">
                                      <p:cBhvr>
                                        <p:cTn id="49"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6" name="Rounded Rectangle 5"/>
          <p:cNvSpPr/>
          <p:nvPr/>
        </p:nvSpPr>
        <p:spPr>
          <a:xfrm>
            <a:off x="1153886" y="3342819"/>
            <a:ext cx="863600" cy="1062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89" name="Google Shape;1589;p47"/>
          <p:cNvPicPr preferRelativeResize="0"/>
          <p:nvPr/>
        </p:nvPicPr>
        <p:blipFill rotWithShape="1">
          <a:blip r:embed="rId3">
            <a:alphaModFix/>
          </a:blip>
          <a:srcRect l="21204"/>
          <a:stretch/>
        </p:blipFill>
        <p:spPr>
          <a:xfrm>
            <a:off x="7724279" y="3701141"/>
            <a:ext cx="1710007" cy="1744311"/>
          </a:xfrm>
          <a:prstGeom prst="rect">
            <a:avLst/>
          </a:prstGeom>
          <a:noFill/>
          <a:ln>
            <a:noFill/>
          </a:ln>
        </p:spPr>
      </p:pic>
      <p:pic>
        <p:nvPicPr>
          <p:cNvPr id="1590" name="Google Shape;1590;p47"/>
          <p:cNvPicPr preferRelativeResize="0"/>
          <p:nvPr/>
        </p:nvPicPr>
        <p:blipFill>
          <a:blip r:embed="rId4">
            <a:alphaModFix/>
          </a:blip>
          <a:stretch>
            <a:fillRect/>
          </a:stretch>
        </p:blipFill>
        <p:spPr>
          <a:xfrm>
            <a:off x="-172699" y="-145109"/>
            <a:ext cx="1913522" cy="1877749"/>
          </a:xfrm>
          <a:prstGeom prst="rect">
            <a:avLst/>
          </a:prstGeom>
          <a:noFill/>
          <a:ln>
            <a:noFill/>
          </a:ln>
        </p:spPr>
      </p:pic>
      <p:sp>
        <p:nvSpPr>
          <p:cNvPr id="3" name="Rounded Rectangle 2"/>
          <p:cNvSpPr/>
          <p:nvPr/>
        </p:nvSpPr>
        <p:spPr>
          <a:xfrm>
            <a:off x="1381753" y="808151"/>
            <a:ext cx="5830163" cy="205850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FFFFFF"/>
              </a:solidFill>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656775">
            <a:off x="6196338" y="818818"/>
            <a:ext cx="1160539" cy="274511"/>
          </a:xfrm>
          <a:prstGeom prst="rect">
            <a:avLst/>
          </a:prstGeom>
        </p:spPr>
      </p:pic>
      <p:sp>
        <p:nvSpPr>
          <p:cNvPr id="47" name="TextBox 46"/>
          <p:cNvSpPr txBox="1"/>
          <p:nvPr/>
        </p:nvSpPr>
        <p:spPr>
          <a:xfrm>
            <a:off x="1835871" y="565499"/>
            <a:ext cx="1325873" cy="45653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50000"/>
              </a:lnSpc>
            </a:pPr>
            <a:r>
              <a:rPr lang="en-US" sz="1800">
                <a:ln w="0"/>
                <a:solidFill>
                  <a:srgbClr val="191919"/>
                </a:solidFill>
                <a:effectLst>
                  <a:outerShdw blurRad="38100" dist="19050" dir="2700000" algn="tl" rotWithShape="0">
                    <a:srgbClr val="191919">
                      <a:alpha val="40000"/>
                    </a:srgbClr>
                  </a:outerShdw>
                </a:effectLst>
              </a:rPr>
              <a:t>KẾT LUẬN</a:t>
            </a:r>
          </a:p>
        </p:txBody>
      </p:sp>
      <mc:AlternateContent xmlns:mc="http://schemas.openxmlformats.org/markup-compatibility/2006" xmlns:a14="http://schemas.microsoft.com/office/drawing/2010/main">
        <mc:Choice Requires="a14">
          <p:sp>
            <p:nvSpPr>
              <p:cNvPr id="2" name="Rectangle 1"/>
              <p:cNvSpPr/>
              <p:nvPr/>
            </p:nvSpPr>
            <p:spPr>
              <a:xfrm>
                <a:off x="1509301" y="1022034"/>
                <a:ext cx="5387478" cy="958660"/>
              </a:xfrm>
              <a:prstGeom prst="rect">
                <a:avLst/>
              </a:prstGeom>
            </p:spPr>
            <p:txBody>
              <a:bodyPr wrap="square">
                <a:spAutoFit/>
              </a:bodyPr>
              <a:lstStyle/>
              <a:p>
                <a:pPr algn="just">
                  <a:lnSpc>
                    <a:spcPct val="150000"/>
                  </a:lnSpc>
                  <a:spcAft>
                    <a:spcPts val="800"/>
                  </a:spcAft>
                </a:pPr>
                <a:r>
                  <a:rPr lang="nl-NL" sz="2000">
                    <a:latin typeface="+mn-lt"/>
                    <a:ea typeface="Calibri" panose="020F0502020204030204" pitchFamily="34" charset="0"/>
                    <a:cs typeface="Times New Roman" panose="02020603050405020304" pitchFamily="18" charset="0"/>
                  </a:rPr>
                  <a:t>Mệnh đề </a:t>
                </a:r>
                <a14:m>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𝑄</m:t>
                    </m:r>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2000">
                    <a:latin typeface="+mn-lt"/>
                    <a:ea typeface="Times New Roman" panose="02020603050405020304" pitchFamily="18" charset="0"/>
                    <a:cs typeface="Times New Roman" panose="02020603050405020304" pitchFamily="18" charset="0"/>
                  </a:rPr>
                  <a:t> được gọi là mệnh đề đảo của mệnh đề </a:t>
                </a:r>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𝑃</m:t>
                    </m:r>
                    <m:r>
                      <a:rPr lang="en-US" sz="2000" i="1">
                        <a:latin typeface="Cambria Math" panose="02040503050406030204" pitchFamily="18" charset="0"/>
                        <a:ea typeface="Times New Roman" panose="02020603050405020304" pitchFamily="18" charset="0"/>
                        <a:cs typeface="Cambria Math" panose="020405030504060302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𝑄</m:t>
                    </m:r>
                  </m:oMath>
                </a14:m>
                <a:r>
                  <a:rPr lang="en-US" sz="2000">
                    <a:latin typeface="+mn-lt"/>
                    <a:ea typeface="Times New Roman" panose="02020603050405020304" pitchFamily="18" charset="0"/>
                    <a:cs typeface="Times New Roman" panose="02020603050405020304" pitchFamily="18" charset="0"/>
                  </a:rPr>
                  <a:t>.</a:t>
                </a:r>
                <a:endParaRPr lang="en-US" sz="2000">
                  <a:effectLst/>
                  <a:latin typeface="+mn-lt"/>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09301" y="1022034"/>
                <a:ext cx="5387478" cy="958660"/>
              </a:xfrm>
              <a:prstGeom prst="rect">
                <a:avLst/>
              </a:prstGeom>
              <a:blipFill rotWithShape="0">
                <a:blip r:embed="rId10"/>
                <a:stretch>
                  <a:fillRect l="-1246" r="-1246" b="-10828"/>
                </a:stretch>
              </a:blipFill>
            </p:spPr>
            <p:txBody>
              <a:bodyPr/>
              <a:lstStyle/>
              <a:p>
                <a:r>
                  <a:rPr lang="en-US">
                    <a:noFill/>
                  </a:rPr>
                  <a:t> </a:t>
                </a:r>
              </a:p>
            </p:txBody>
          </p:sp>
        </mc:Fallback>
      </mc:AlternateContent>
      <p:sp>
        <p:nvSpPr>
          <p:cNvPr id="4" name="Rectangle 3"/>
          <p:cNvSpPr/>
          <p:nvPr/>
        </p:nvSpPr>
        <p:spPr>
          <a:xfrm>
            <a:off x="1002427" y="3307411"/>
            <a:ext cx="7131647" cy="923330"/>
          </a:xfrm>
          <a:prstGeom prst="rect">
            <a:avLst/>
          </a:prstGeom>
        </p:spPr>
        <p:txBody>
          <a:bodyPr wrap="square">
            <a:spAutoFit/>
          </a:bodyPr>
          <a:lstStyle/>
          <a:p>
            <a:pPr>
              <a:lnSpc>
                <a:spcPct val="150000"/>
              </a:lnSpc>
            </a:pPr>
            <a:r>
              <a:rPr lang="en-US" sz="1800" i="1">
                <a:latin typeface="+mn-lt"/>
                <a:ea typeface="Calibri" panose="020F0502020204030204" pitchFamily="34" charset="0"/>
              </a:rPr>
              <a:t>Cho mệnh đề: "Nếu hai góc đối đỉnh thì hai góc bằng nhau", tìm mệnh đề đảo của mệnh đề này. </a:t>
            </a:r>
            <a:endParaRPr lang="en-US" sz="1800" i="1">
              <a:latin typeface="+mn-lt"/>
            </a:endParaRPr>
          </a:p>
        </p:txBody>
      </p:sp>
      <p:pic>
        <p:nvPicPr>
          <p:cNvPr id="7170" name="Picture 2" descr="Hình dấu hỏi chấm đẹp | VFO.V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299" y="3585315"/>
            <a:ext cx="616858" cy="8148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10867" y="4215506"/>
            <a:ext cx="3557384" cy="369332"/>
          </a:xfrm>
          <a:prstGeom prst="rect">
            <a:avLst/>
          </a:prstGeom>
        </p:spPr>
        <p:txBody>
          <a:bodyPr wrap="none">
            <a:spAutoFit/>
          </a:bodyPr>
          <a:lstStyle/>
          <a:p>
            <a:r>
              <a:rPr lang="en-US" sz="1800" i="1">
                <a:latin typeface="+mj-lt"/>
                <a:ea typeface="Calibri" panose="020F0502020204030204" pitchFamily="34" charset="0"/>
              </a:rPr>
              <a:t>Mệnh đề đảo đó có đúng không?</a:t>
            </a:r>
            <a:endParaRPr lang="en-US" sz="1800">
              <a:latin typeface="+mj-lt"/>
            </a:endParaRPr>
          </a:p>
        </p:txBody>
      </p:sp>
      <p:sp>
        <p:nvSpPr>
          <p:cNvPr id="9" name="Rectangle 8"/>
          <p:cNvSpPr/>
          <p:nvPr/>
        </p:nvSpPr>
        <p:spPr>
          <a:xfrm>
            <a:off x="1539728" y="1927825"/>
            <a:ext cx="5608557" cy="872034"/>
          </a:xfrm>
          <a:prstGeom prst="rect">
            <a:avLst/>
          </a:prstGeom>
        </p:spPr>
        <p:txBody>
          <a:bodyPr wrap="square">
            <a:spAutoFit/>
          </a:bodyPr>
          <a:lstStyle/>
          <a:p>
            <a:pPr algn="just">
              <a:lnSpc>
                <a:spcPct val="150000"/>
              </a:lnSpc>
              <a:spcAft>
                <a:spcPts val="800"/>
              </a:spcAft>
            </a:pPr>
            <a:r>
              <a:rPr lang="nl-NL" sz="1800" b="1" i="1">
                <a:latin typeface="+mn-lt"/>
                <a:ea typeface="Calibri" panose="020F0502020204030204" pitchFamily="34" charset="0"/>
                <a:cs typeface="Times New Roman" panose="02020603050405020304" pitchFamily="18" charset="0"/>
              </a:rPr>
              <a:t>Chú ý:</a:t>
            </a:r>
            <a:r>
              <a:rPr lang="nl-NL" sz="1800" i="1">
                <a:latin typeface="+mn-lt"/>
                <a:ea typeface="Calibri" panose="020F0502020204030204" pitchFamily="34" charset="0"/>
                <a:cs typeface="Times New Roman" panose="02020603050405020304" pitchFamily="18" charset="0"/>
              </a:rPr>
              <a:t> Mệnh đề đảo của một mệnh đề không nhất thiết là đúng.</a:t>
            </a:r>
            <a:endParaRPr lang="en-US" sz="1800" i="1">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84315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283030" y="776514"/>
                <a:ext cx="8519885" cy="3416320"/>
              </a:xfrm>
              <a:prstGeom prst="rect">
                <a:avLst/>
              </a:prstGeom>
              <a:noFill/>
            </p:spPr>
            <p:txBody>
              <a:bodyPr wrap="square" rtlCol="0">
                <a:spAutoFit/>
              </a:bodyPr>
              <a:lstStyle/>
              <a:p>
                <a:pPr marL="285750" indent="-285750">
                  <a:lnSpc>
                    <a:spcPct val="150000"/>
                  </a:lnSpc>
                  <a:buFontTx/>
                  <a:buChar char="-"/>
                </a:pPr>
                <a:r>
                  <a:rPr lang="nl-NL" sz="1800"/>
                  <a:t>Nếu cả hai mệnh đề </a:t>
                </a:r>
                <a14:m>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𝑄</m:t>
                    </m:r>
                  </m:oMath>
                </a14:m>
                <a:r>
                  <a:rPr lang="en-US" sz="1800"/>
                  <a:t> và </a:t>
                </a:r>
                <a14:m>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𝑃</m:t>
                    </m:r>
                  </m:oMath>
                </a14:m>
                <a:r>
                  <a:rPr lang="en-US" sz="1800"/>
                  <a:t> đều đúng thì ta nói P và Q là hai mệnh đề tương đương, kí hiệu là </a:t>
                </a:r>
                <a:r>
                  <a:rPr lang="vi-VN" sz="1800"/>
                  <a:t>           </a:t>
                </a:r>
                <a:r>
                  <a:rPr lang="en-US" sz="1800"/>
                  <a:t> </a:t>
                </a:r>
                <a:endParaRPr lang="vi-VN" sz="1800"/>
              </a:p>
              <a:p>
                <a:pPr>
                  <a:lnSpc>
                    <a:spcPct val="150000"/>
                  </a:lnSpc>
                </a:pPr>
                <a:r>
                  <a:rPr lang="vi-VN" sz="1800"/>
                  <a:t>             </a:t>
                </a:r>
                <a:r>
                  <a:rPr lang="en-US" sz="1800"/>
                  <a:t>(đọc là "P tương đương Q" hoặc "P khi và chỉ kh</a:t>
                </a:r>
                <a:r>
                  <a:rPr lang="vi-VN" sz="1800"/>
                  <a:t>i</a:t>
                </a:r>
                <a:r>
                  <a:rPr lang="en-US" sz="1800"/>
                  <a:t> Q".</a:t>
                </a:r>
              </a:p>
              <a:p>
                <a:pPr>
                  <a:lnSpc>
                    <a:spcPct val="150000"/>
                  </a:lnSpc>
                </a:pPr>
                <a:r>
                  <a:rPr lang="nl-NL" sz="1800"/>
                  <a:t>Khi đó, ta cũng nói P là điều kiện cần và đủ để có Q (hay Q là điều kiện cần và đủ để có P).</a:t>
                </a:r>
                <a:endParaRPr lang="vi-VN" sz="1800"/>
              </a:p>
              <a:p>
                <a:pPr>
                  <a:lnSpc>
                    <a:spcPct val="150000"/>
                  </a:lnSpc>
                </a:pPr>
                <a:endParaRPr lang="en-US" sz="1800"/>
              </a:p>
              <a:p>
                <a:pPr>
                  <a:lnSpc>
                    <a:spcPct val="150000"/>
                  </a:lnSpc>
                </a:pPr>
                <a:r>
                  <a:rPr lang="nl-NL" sz="1800" b="1"/>
                  <a:t>Nhận xét:</a:t>
                </a:r>
                <a:r>
                  <a:rPr lang="nl-NL" sz="1800"/>
                  <a:t> Hai mệnh đề P và Q tương đương khi chúng cùng đúng hoặc cùng sai.</a:t>
                </a:r>
                <a:endParaRPr lang="en-US" sz="1800"/>
              </a:p>
              <a:p>
                <a:pPr>
                  <a:lnSpc>
                    <a:spcPct val="150000"/>
                  </a:lnSpc>
                </a:pPr>
                <a:endParaRPr lang="en-US" sz="1800"/>
              </a:p>
            </p:txBody>
          </p:sp>
        </mc:Choice>
        <mc:Fallback xmlns="">
          <p:sp>
            <p:nvSpPr>
              <p:cNvPr id="7" name="TextBox 6"/>
              <p:cNvSpPr txBox="1">
                <a:spLocks noRot="1" noChangeAspect="1" noMove="1" noResize="1" noEditPoints="1" noAdjustHandles="1" noChangeArrowheads="1" noChangeShapeType="1" noTextEdit="1"/>
              </p:cNvSpPr>
              <p:nvPr/>
            </p:nvSpPr>
            <p:spPr>
              <a:xfrm>
                <a:off x="283030" y="776514"/>
                <a:ext cx="8519885" cy="3416320"/>
              </a:xfrm>
              <a:prstGeom prst="rect">
                <a:avLst/>
              </a:prstGeom>
              <a:blipFill rotWithShape="0">
                <a:blip r:embed="rId3"/>
                <a:stretch>
                  <a:fillRect l="-572" r="-10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993504" y="1267214"/>
                <a:ext cx="926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a:latin typeface="Cambria Math" panose="02040503050406030204" pitchFamily="18" charset="0"/>
                        </a:rPr>
                        <m:t>⇔</m:t>
                      </m:r>
                      <m:r>
                        <a:rPr lang="en-US" sz="1800" i="1">
                          <a:latin typeface="Cambria Math" panose="02040503050406030204" pitchFamily="18" charset="0"/>
                        </a:rPr>
                        <m:t>𝑄</m:t>
                      </m:r>
                    </m:oMath>
                  </m:oMathPara>
                </a14:m>
                <a:endParaRPr lang="en-US" sz="1800"/>
              </a:p>
            </p:txBody>
          </p:sp>
        </mc:Choice>
        <mc:Fallback xmlns="">
          <p:sp>
            <p:nvSpPr>
              <p:cNvPr id="8" name="Rectangle 7"/>
              <p:cNvSpPr>
                <a:spLocks noRot="1" noChangeAspect="1" noMove="1" noResize="1" noEditPoints="1" noAdjustHandles="1" noChangeArrowheads="1" noChangeShapeType="1" noTextEdit="1"/>
              </p:cNvSpPr>
              <p:nvPr/>
            </p:nvSpPr>
            <p:spPr>
              <a:xfrm>
                <a:off x="2993504" y="1267214"/>
                <a:ext cx="926407" cy="369332"/>
              </a:xfrm>
              <a:prstGeom prst="rect">
                <a:avLst/>
              </a:prstGeom>
              <a:blipFill rotWithShape="0">
                <a:blip r:embed="rId4"/>
                <a:stretch>
                  <a:fillRect b="-11667"/>
                </a:stretch>
              </a:blipFill>
            </p:spPr>
            <p:txBody>
              <a:bodyPr/>
              <a:lstStyle/>
              <a:p>
                <a:r>
                  <a:rPr lang="en-US">
                    <a:noFill/>
                  </a:rPr>
                  <a:t> </a:t>
                </a:r>
              </a:p>
            </p:txBody>
          </p:sp>
        </mc:Fallback>
      </mc:AlternateContent>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65489">
            <a:off x="141232" y="4080455"/>
            <a:ext cx="878429" cy="878429"/>
          </a:xfrm>
          <a:prstGeom prst="rect">
            <a:avLst/>
          </a:prstGeom>
        </p:spPr>
      </p:pic>
      <p:grpSp>
        <p:nvGrpSpPr>
          <p:cNvPr id="26" name="Group 25"/>
          <p:cNvGrpSpPr/>
          <p:nvPr/>
        </p:nvGrpSpPr>
        <p:grpSpPr>
          <a:xfrm>
            <a:off x="1138290" y="3868055"/>
            <a:ext cx="5647139" cy="1008743"/>
            <a:chOff x="1138290" y="3773714"/>
            <a:chExt cx="5647139" cy="1008743"/>
          </a:xfrm>
        </p:grpSpPr>
        <p:sp>
          <p:nvSpPr>
            <p:cNvPr id="25" name="Cloud Callout 24"/>
            <p:cNvSpPr/>
            <p:nvPr/>
          </p:nvSpPr>
          <p:spPr>
            <a:xfrm>
              <a:off x="1138290" y="3773714"/>
              <a:ext cx="5647139" cy="1008743"/>
            </a:xfrm>
            <a:prstGeom prst="cloudCallout">
              <a:avLst>
                <a:gd name="adj1" fmla="val -49491"/>
                <a:gd name="adj2" fmla="val 4307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Rectangle 30"/>
            <p:cNvSpPr/>
            <p:nvPr/>
          </p:nvSpPr>
          <p:spPr>
            <a:xfrm>
              <a:off x="1753489" y="3862586"/>
              <a:ext cx="4572000" cy="830997"/>
            </a:xfrm>
            <a:prstGeom prst="rect">
              <a:avLst/>
            </a:prstGeom>
          </p:spPr>
          <p:txBody>
            <a:bodyPr>
              <a:spAutoFit/>
            </a:bodyPr>
            <a:lstStyle/>
            <a:p>
              <a:pPr>
                <a:lnSpc>
                  <a:spcPct val="150000"/>
                </a:lnSpc>
                <a:spcAft>
                  <a:spcPts val="800"/>
                </a:spcAft>
              </a:pPr>
              <a:r>
                <a:rPr lang="en-US" sz="1600" i="1">
                  <a:latin typeface="+mj-lt"/>
                  <a:ea typeface="Calibri" panose="020F0502020204030204" pitchFamily="34" charset="0"/>
                  <a:cs typeface="Times New Roman" panose="02020603050405020304" pitchFamily="18" charset="0"/>
                </a:rPr>
                <a:t>Hai mệnh đề P và Q nếu cùng sai thì có tương đương với nhau không?</a:t>
              </a:r>
              <a:endParaRPr lang="en-US" sz="1600">
                <a:effectLst/>
                <a:latin typeface="+mj-lt"/>
                <a:ea typeface="Calibri" panose="020F0502020204030204" pitchFamily="34" charset="0"/>
                <a:cs typeface="Times New Roman" panose="02020603050405020304" pitchFamily="18" charset="0"/>
              </a:endParaRPr>
            </a:p>
          </p:txBody>
        </p:sp>
      </p:grpSp>
      <p:pic>
        <p:nvPicPr>
          <p:cNvPr id="33" name="Google Shape;1590;p47"/>
          <p:cNvPicPr preferRelativeResize="0"/>
          <p:nvPr/>
        </p:nvPicPr>
        <p:blipFill>
          <a:blip r:embed="rId6">
            <a:alphaModFix/>
          </a:blip>
          <a:stretch>
            <a:fillRect/>
          </a:stretch>
        </p:blipFill>
        <p:spPr>
          <a:xfrm>
            <a:off x="-238013" y="18985"/>
            <a:ext cx="1310989" cy="956126"/>
          </a:xfrm>
          <a:prstGeom prst="rect">
            <a:avLst/>
          </a:prstGeom>
          <a:noFill/>
          <a:ln>
            <a:noFill/>
          </a:ln>
        </p:spPr>
      </p:pic>
      <p:pic>
        <p:nvPicPr>
          <p:cNvPr id="34" name="Google Shape;1589;p47"/>
          <p:cNvPicPr preferRelativeResize="0"/>
          <p:nvPr/>
        </p:nvPicPr>
        <p:blipFill rotWithShape="1">
          <a:blip r:embed="rId7">
            <a:alphaModFix/>
          </a:blip>
          <a:srcRect l="21204"/>
          <a:stretch/>
        </p:blipFill>
        <p:spPr>
          <a:xfrm>
            <a:off x="7724279" y="3701141"/>
            <a:ext cx="1710007" cy="17443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36"/>
          <p:cNvSpPr txBox="1">
            <a:spLocks noGrp="1"/>
          </p:cNvSpPr>
          <p:nvPr>
            <p:ph type="title"/>
          </p:nvPr>
        </p:nvSpPr>
        <p:spPr>
          <a:xfrm>
            <a:off x="1209963" y="1864826"/>
            <a:ext cx="6997092"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3"/>
                </a:solidFill>
              </a:rPr>
              <a:t>CHƯƠNG I: MỆNH ĐỀ VÀ TẬP HỢP</a:t>
            </a:r>
            <a:endParaRPr sz="3000" b="1">
              <a:solidFill>
                <a:schemeClr val="accent3"/>
              </a:solidFill>
            </a:endParaRPr>
          </a:p>
        </p:txBody>
      </p:sp>
      <p:pic>
        <p:nvPicPr>
          <p:cNvPr id="1284" name="Google Shape;1284;p36"/>
          <p:cNvPicPr preferRelativeResize="0"/>
          <p:nvPr/>
        </p:nvPicPr>
        <p:blipFill>
          <a:blip r:embed="rId3">
            <a:alphaModFix/>
          </a:blip>
          <a:stretch>
            <a:fillRect/>
          </a:stretch>
        </p:blipFill>
        <p:spPr>
          <a:xfrm>
            <a:off x="7300126" y="3348149"/>
            <a:ext cx="1740298" cy="1740298"/>
          </a:xfrm>
          <a:prstGeom prst="rect">
            <a:avLst/>
          </a:prstGeom>
          <a:noFill/>
          <a:ln>
            <a:noFill/>
          </a:ln>
        </p:spPr>
      </p:pic>
      <p:pic>
        <p:nvPicPr>
          <p:cNvPr id="1285" name="Google Shape;1285;p36"/>
          <p:cNvPicPr preferRelativeResize="0"/>
          <p:nvPr/>
        </p:nvPicPr>
        <p:blipFill rotWithShape="1">
          <a:blip r:embed="rId4">
            <a:alphaModFix/>
          </a:blip>
          <a:srcRect l="19717" t="14663" b="14670"/>
          <a:stretch/>
        </p:blipFill>
        <p:spPr>
          <a:xfrm>
            <a:off x="290025" y="278575"/>
            <a:ext cx="1839877" cy="1618773"/>
          </a:xfrm>
          <a:prstGeom prst="rect">
            <a:avLst/>
          </a:prstGeom>
          <a:noFill/>
          <a:ln>
            <a:noFill/>
          </a:ln>
        </p:spPr>
      </p:pic>
      <p:sp>
        <p:nvSpPr>
          <p:cNvPr id="3" name="TextBox 2"/>
          <p:cNvSpPr txBox="1"/>
          <p:nvPr/>
        </p:nvSpPr>
        <p:spPr>
          <a:xfrm>
            <a:off x="2661780" y="2595438"/>
            <a:ext cx="4376057" cy="553998"/>
          </a:xfrm>
          <a:prstGeom prst="rect">
            <a:avLst/>
          </a:prstGeom>
          <a:noFill/>
        </p:spPr>
        <p:txBody>
          <a:bodyPr wrap="square" rtlCol="0">
            <a:spAutoFit/>
          </a:bodyPr>
          <a:lstStyle/>
          <a:p>
            <a:r>
              <a:rPr lang="en-US" sz="3000" b="1">
                <a:ln w="0"/>
                <a:solidFill>
                  <a:schemeClr val="accent1"/>
                </a:solidFill>
                <a:effectLst>
                  <a:outerShdw blurRad="38100" dist="25400" dir="5400000" algn="ctr" rotWithShape="0">
                    <a:srgbClr val="6E747A">
                      <a:alpha val="43000"/>
                    </a:srgbClr>
                  </a:outerShdw>
                </a:effectLst>
              </a:rPr>
              <a:t>BÀI 1: MỆNH ĐỀ</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p:nvSpPr>
          <p:cNvPr id="39" name="Rectangle 38"/>
          <p:cNvSpPr/>
          <p:nvPr/>
        </p:nvSpPr>
        <p:spPr>
          <a:xfrm>
            <a:off x="545711" y="402021"/>
            <a:ext cx="1569660" cy="369332"/>
          </a:xfrm>
          <a:prstGeom prst="rect">
            <a:avLst/>
          </a:prstGeom>
        </p:spPr>
        <p:txBody>
          <a:bodyPr wrap="none">
            <a:spAutoFit/>
          </a:bodyPr>
          <a:lstStyle/>
          <a:p>
            <a:r>
              <a:rPr lang="en-US" sz="1800" b="1">
                <a:solidFill>
                  <a:srgbClr val="191919"/>
                </a:solidFill>
              </a:rPr>
              <a:t>Thực hành </a:t>
            </a:r>
            <a:r>
              <a:rPr lang="vi-VN" sz="1800" b="1">
                <a:solidFill>
                  <a:srgbClr val="191919"/>
                </a:solidFill>
              </a:rPr>
              <a:t>6</a:t>
            </a:r>
            <a:endParaRPr lang="en-US" sz="1800"/>
          </a:p>
        </p:txBody>
      </p:sp>
      <p:sp>
        <p:nvSpPr>
          <p:cNvPr id="41" name="TextBox 40"/>
          <p:cNvSpPr txBox="1"/>
          <p:nvPr/>
        </p:nvSpPr>
        <p:spPr>
          <a:xfrm>
            <a:off x="4884059" y="417410"/>
            <a:ext cx="1502229" cy="338554"/>
          </a:xfrm>
          <a:prstGeom prst="rect">
            <a:avLst/>
          </a:prstGeom>
          <a:noFill/>
        </p:spPr>
        <p:txBody>
          <a:bodyPr wrap="square" rtlCol="0">
            <a:spAutoFit/>
          </a:bodyPr>
          <a:lstStyle/>
          <a:p>
            <a:r>
              <a:rPr lang="en-US" sz="1600" b="1" u="sng"/>
              <a:t>Trả lời:</a:t>
            </a:r>
          </a:p>
        </p:txBody>
      </p:sp>
      <p:sp>
        <p:nvSpPr>
          <p:cNvPr id="2" name="Rectangle 1"/>
          <p:cNvSpPr/>
          <p:nvPr/>
        </p:nvSpPr>
        <p:spPr>
          <a:xfrm>
            <a:off x="545711" y="755964"/>
            <a:ext cx="3786803" cy="3785652"/>
          </a:xfrm>
          <a:prstGeom prst="rect">
            <a:avLst/>
          </a:prstGeom>
        </p:spPr>
        <p:txBody>
          <a:bodyPr wrap="square">
            <a:spAutoFit/>
          </a:bodyPr>
          <a:lstStyle/>
          <a:p>
            <a:pPr algn="just">
              <a:lnSpc>
                <a:spcPct val="150000"/>
              </a:lnSpc>
            </a:pPr>
            <a:r>
              <a:rPr lang="vi-VN" sz="1600">
                <a:latin typeface="+mn-lt"/>
              </a:rPr>
              <a:t>Xét hai mệnh đề:</a:t>
            </a:r>
          </a:p>
          <a:p>
            <a:pPr algn="just">
              <a:lnSpc>
                <a:spcPct val="150000"/>
              </a:lnSpc>
            </a:pPr>
            <a:r>
              <a:rPr lang="vi-VN" sz="1600">
                <a:latin typeface="+mn-lt"/>
              </a:rPr>
              <a:t>P: “Tứ giác ABCD là hình vuông”;</a:t>
            </a:r>
          </a:p>
          <a:p>
            <a:pPr algn="just">
              <a:lnSpc>
                <a:spcPct val="150000"/>
              </a:lnSpc>
            </a:pPr>
            <a:r>
              <a:rPr lang="vi-VN" sz="1600">
                <a:latin typeface="+mn-lt"/>
              </a:rPr>
              <a:t>Q: “Tứ giác ABCD là hình chữ nhật có hai đường chéo vuông góc với nhau”.</a:t>
            </a:r>
          </a:p>
          <a:p>
            <a:pPr algn="just">
              <a:lnSpc>
                <a:spcPct val="150000"/>
              </a:lnSpc>
            </a:pPr>
            <a:r>
              <a:rPr lang="vi-VN" sz="1600">
                <a:latin typeface="+mn-lt"/>
              </a:rPr>
              <a:t>a) Phát biểu mệnh đề P  Q và mệnh đề đảo của nó.</a:t>
            </a:r>
          </a:p>
          <a:p>
            <a:pPr algn="just">
              <a:lnSpc>
                <a:spcPct val="150000"/>
              </a:lnSpc>
            </a:pPr>
            <a:r>
              <a:rPr lang="vi-VN" sz="1600">
                <a:latin typeface="+mn-lt"/>
              </a:rPr>
              <a:t>b) Hai mệnh đề P và Q có tương đương không? Nếu có, sử dụng thuật “điều kiện cần và đủ” hoặc “khi và chỉ khi” để phát biểu định lí P ⇔ Q.</a:t>
            </a:r>
          </a:p>
        </p:txBody>
      </p:sp>
      <mc:AlternateContent xmlns:mc="http://schemas.openxmlformats.org/markup-compatibility/2006" xmlns:a14="http://schemas.microsoft.com/office/drawing/2010/main">
        <mc:Choice Requires="a14">
          <p:sp>
            <p:nvSpPr>
              <p:cNvPr id="5" name="Rectangle 4"/>
              <p:cNvSpPr/>
              <p:nvPr/>
            </p:nvSpPr>
            <p:spPr>
              <a:xfrm>
                <a:off x="4833257" y="1170941"/>
                <a:ext cx="3882572" cy="2462213"/>
              </a:xfrm>
              <a:prstGeom prst="rect">
                <a:avLst/>
              </a:prstGeom>
            </p:spPr>
            <p:txBody>
              <a:bodyPr wrap="square">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 "Nếu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cs typeface="Times New Roman" panose="02020603050405020304" pitchFamily="18" charset="0"/>
                  </a:rPr>
                  <a:t> là hình vuông thì nó là hình chữ nhật có hai đường chéo vuông góc với nhau".</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"Nếu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cs typeface="Times New Roman" panose="02020603050405020304" pitchFamily="18" charset="0"/>
                  </a:rPr>
                  <a:t> là hình chữ nhật có hai đường chéo vuông góc với nhau thì nó là hình vuông".</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33257" y="1170941"/>
                <a:ext cx="3882572" cy="2462213"/>
              </a:xfrm>
              <a:prstGeom prst="rect">
                <a:avLst/>
              </a:prstGeom>
              <a:blipFill rotWithShape="0">
                <a:blip r:embed="rId3"/>
                <a:stretch>
                  <a:fillRect l="-942" b="-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884059" y="863686"/>
                <a:ext cx="3897086" cy="3570208"/>
              </a:xfrm>
              <a:prstGeom prst="rect">
                <a:avLst/>
              </a:prstGeom>
            </p:spPr>
            <p:txBody>
              <a:bodyPr wrap="square">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b) Hai mệnh đề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và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đều đúng. Do đó,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và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là hai mệnh đề tương đương.</a:t>
                </a:r>
                <a:endParaRPr lang="en-US" sz="1600">
                  <a:effectLst/>
                  <a:latin typeface="+mn-lt"/>
                  <a:ea typeface="Calibri" panose="020F0502020204030204" pitchFamily="34" charset="0"/>
                  <a:cs typeface="Times New Roman" panose="02020603050405020304" pitchFamily="18" charset="0"/>
                </a:endParaRPr>
              </a:p>
              <a:p>
                <a:pPr>
                  <a:lnSpc>
                    <a:spcPct val="150000"/>
                  </a:lnSpc>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rPr>
                  <a:t> :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rPr>
                  <a:t> là hình vuông khi và chỉ khi nó là hình chữ nhật có hai đường chéo vuông góc với nhau" hoặc "Để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rPr>
                  <a:t> là hình vuông, điều kiện cần và đủ là nó là hình chữ nhật có hai đường chéo vuông góc với nhau".</a:t>
                </a:r>
                <a:endParaRPr lang="en-US" sz="1600">
                  <a:latin typeface="+mn-lt"/>
                </a:endParaRPr>
              </a:p>
            </p:txBody>
          </p:sp>
        </mc:Choice>
        <mc:Fallback xmlns="">
          <p:sp>
            <p:nvSpPr>
              <p:cNvPr id="6" name="Rectangle 5"/>
              <p:cNvSpPr>
                <a:spLocks noRot="1" noChangeAspect="1" noMove="1" noResize="1" noEditPoints="1" noAdjustHandles="1" noChangeArrowheads="1" noChangeShapeType="1" noTextEdit="1"/>
              </p:cNvSpPr>
              <p:nvPr/>
            </p:nvSpPr>
            <p:spPr>
              <a:xfrm>
                <a:off x="4884059" y="863686"/>
                <a:ext cx="3897086" cy="3570208"/>
              </a:xfrm>
              <a:prstGeom prst="rect">
                <a:avLst/>
              </a:prstGeom>
              <a:blipFill rotWithShape="0">
                <a:blip r:embed="rId4"/>
                <a:stretch>
                  <a:fillRect l="-782" r="-1878" b="-171"/>
                </a:stretch>
              </a:blipFill>
            </p:spPr>
            <p:txBody>
              <a:bodyPr/>
              <a:lstStyle/>
              <a:p>
                <a:r>
                  <a:rPr lang="en-US">
                    <a:noFill/>
                  </a:rPr>
                  <a:t> </a:t>
                </a:r>
              </a:p>
            </p:txBody>
          </p:sp>
        </mc:Fallback>
      </mc:AlternateContent>
    </p:spTree>
    <p:extLst>
      <p:ext uri="{BB962C8B-B14F-4D97-AF65-F5344CB8AC3E}">
        <p14:creationId xmlns:p14="http://schemas.microsoft.com/office/powerpoint/2010/main" val="864851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0" nodeType="clickEffect">
                                  <p:stCondLst>
                                    <p:cond delay="0"/>
                                  </p:stCondLst>
                                  <p:childTnLst>
                                    <p:animEffect transition="out" filter="barn(inVertical)">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6" presetClass="exit" presetSubtype="21" fill="hold" grpId="0" nodeType="withEffect">
                                  <p:stCondLst>
                                    <p:cond delay="0"/>
                                  </p:stCondLst>
                                  <p:childTnLst>
                                    <p:animEffect transition="out" filter="barn(inVertical)">
                                      <p:cBhvr>
                                        <p:cTn id="29" dur="500"/>
                                        <p:tgtEl>
                                          <p:spTgt spid="5">
                                            <p:txEl>
                                              <p:pRg st="1" end="1"/>
                                            </p:txEl>
                                          </p:spTgt>
                                        </p:tgtEl>
                                      </p:cBhvr>
                                    </p:animEffect>
                                    <p:set>
                                      <p:cBhvr>
                                        <p:cTn id="30" dur="1" fill="hold">
                                          <p:stCondLst>
                                            <p:cond delay="499"/>
                                          </p:stCondLst>
                                        </p:cTn>
                                        <p:tgtEl>
                                          <p:spTgt spid="5">
                                            <p:txEl>
                                              <p:pRg st="1" end="1"/>
                                            </p:txEl>
                                          </p:spTgt>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 grpId="0"/>
      <p:bldP spid="5" grpId="0" uiExpand="1" build="allAtOnce"/>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8" name="Google Shape;1688;p55"/>
          <p:cNvSpPr txBox="1">
            <a:spLocks noGrp="1"/>
          </p:cNvSpPr>
          <p:nvPr>
            <p:ph type="title" idx="2"/>
          </p:nvPr>
        </p:nvSpPr>
        <p:spPr>
          <a:xfrm>
            <a:off x="6769288" y="1517550"/>
            <a:ext cx="1659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1690" name="Google Shape;1690;p55"/>
          <p:cNvPicPr preferRelativeResize="0"/>
          <p:nvPr/>
        </p:nvPicPr>
        <p:blipFill rotWithShape="1">
          <a:blip r:embed="rId3">
            <a:alphaModFix/>
          </a:blip>
          <a:srcRect t="13486" b="13493"/>
          <a:stretch/>
        </p:blipFill>
        <p:spPr>
          <a:xfrm>
            <a:off x="-242000" y="2650675"/>
            <a:ext cx="3491000" cy="2547901"/>
          </a:xfrm>
          <a:prstGeom prst="rect">
            <a:avLst/>
          </a:prstGeom>
          <a:noFill/>
          <a:ln>
            <a:noFill/>
          </a:ln>
        </p:spPr>
      </p:pic>
      <p:sp>
        <p:nvSpPr>
          <p:cNvPr id="8" name="Google Shape;1264;p35"/>
          <p:cNvSpPr txBox="1">
            <a:spLocks noGrp="1"/>
          </p:cNvSpPr>
          <p:nvPr>
            <p:ph type="title"/>
          </p:nvPr>
        </p:nvSpPr>
        <p:spPr>
          <a:xfrm>
            <a:off x="2432831" y="2178390"/>
            <a:ext cx="5005741" cy="713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3000" b="1">
                <a:solidFill>
                  <a:schemeClr val="accent3"/>
                </a:solidFill>
                <a:latin typeface="+mj-lt"/>
              </a:rPr>
              <a:t>MỆNH ĐỀ CHỨA KÝ HIỆU</a:t>
            </a:r>
            <a:endParaRPr sz="3000">
              <a:latin typeface="+mj-lt"/>
            </a:endParaRPr>
          </a:p>
        </p:txBody>
      </p:sp>
      <mc:AlternateContent xmlns:mc="http://schemas.openxmlformats.org/markup-compatibility/2006" xmlns:a14="http://schemas.microsoft.com/office/drawing/2010/main">
        <mc:Choice Requires="a14">
          <p:sp>
            <p:nvSpPr>
              <p:cNvPr id="9" name="Rectangle 8"/>
              <p:cNvSpPr/>
              <p:nvPr/>
            </p:nvSpPr>
            <p:spPr>
              <a:xfrm>
                <a:off x="7093769" y="2236446"/>
                <a:ext cx="1025152"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400" b="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oMath>
                  </m:oMathPara>
                </a14:m>
                <a:endParaRPr lang="en-US" sz="3400" b="1">
                  <a:solidFill>
                    <a:schemeClr val="accent2">
                      <a:lumMod val="75000"/>
                    </a:schemeClr>
                  </a:solidFill>
                  <a:effectLst>
                    <a:outerShdw blurRad="38100" dist="38100" dir="2700000" algn="tl">
                      <a:srgbClr val="000000">
                        <a:alpha val="43137"/>
                      </a:srgbClr>
                    </a:outerShdw>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7093769" y="2236446"/>
                <a:ext cx="1025152" cy="615553"/>
              </a:xfrm>
              <a:prstGeom prst="rect">
                <a:avLst/>
              </a:prstGeom>
              <a:blipFill rotWithShape="0">
                <a:blip r:embed="rId4"/>
                <a:stretch>
                  <a:fillRect/>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63" y="722628"/>
            <a:ext cx="412267" cy="338423"/>
          </a:xfrm>
          <a:prstGeom prst="rect">
            <a:avLst/>
          </a:prstGeom>
        </p:spPr>
      </p:pic>
      <p:sp>
        <p:nvSpPr>
          <p:cNvPr id="16" name="TextBox 15"/>
          <p:cNvSpPr txBox="1"/>
          <p:nvPr/>
        </p:nvSpPr>
        <p:spPr>
          <a:xfrm>
            <a:off x="699248" y="676220"/>
            <a:ext cx="1380948" cy="646331"/>
          </a:xfrm>
          <a:prstGeom prst="rect">
            <a:avLst/>
          </a:prstGeom>
          <a:noFill/>
        </p:spPr>
        <p:txBody>
          <a:bodyPr wrap="square" rtlCol="0">
            <a:spAutoFit/>
          </a:bodyPr>
          <a:lstStyle/>
          <a:p>
            <a:r>
              <a:rPr lang="nl-NL" sz="1800" b="1"/>
              <a:t>HĐKP </a:t>
            </a:r>
            <a:r>
              <a:rPr lang="vi-VN" sz="1800" b="1"/>
              <a:t>6</a:t>
            </a:r>
            <a:r>
              <a:rPr lang="nl-NL" sz="1800" b="1"/>
              <a:t>:</a:t>
            </a:r>
            <a:endParaRPr lang="en-US" sz="1800"/>
          </a:p>
          <a:p>
            <a:endParaRPr lang="en-US" sz="1800"/>
          </a:p>
        </p:txBody>
      </p:sp>
      <mc:AlternateContent xmlns:mc="http://schemas.openxmlformats.org/markup-compatibility/2006" xmlns:a14="http://schemas.microsoft.com/office/drawing/2010/main">
        <mc:Choice Requires="a14">
          <p:sp>
            <p:nvSpPr>
              <p:cNvPr id="3" name="Rectangle 2"/>
              <p:cNvSpPr/>
              <p:nvPr/>
            </p:nvSpPr>
            <p:spPr>
              <a:xfrm>
                <a:off x="147720" y="1094453"/>
                <a:ext cx="4572000" cy="2483629"/>
              </a:xfrm>
              <a:prstGeom prst="rect">
                <a:avLst/>
              </a:prstGeom>
            </p:spPr>
            <p:txBody>
              <a:bodyPr>
                <a:spAutoFit/>
              </a:bodyPr>
              <a:lstStyle/>
              <a:p>
                <a:pPr algn="just">
                  <a:lnSpc>
                    <a:spcPct val="200000"/>
                  </a:lnSpc>
                </a:pPr>
                <a:r>
                  <a:rPr lang="vi-VN" sz="1600">
                    <a:latin typeface="+mn-lt"/>
                  </a:rPr>
                  <a:t>Xét tính đúng sai của các mệnh đề sau:</a:t>
                </a:r>
              </a:p>
              <a:p>
                <a:pPr algn="just">
                  <a:lnSpc>
                    <a:spcPct val="200000"/>
                  </a:lnSpc>
                </a:pPr>
                <a:r>
                  <a:rPr lang="vi-VN" sz="1600">
                    <a:latin typeface="+mn-lt"/>
                  </a:rPr>
                  <a:t>(1) Với mọi số tự nhiên </a:t>
                </a:r>
                <a14:m>
                  <m:oMath xmlns:m="http://schemas.openxmlformats.org/officeDocument/2006/math">
                    <m:r>
                      <a:rPr lang="vi-VN" sz="1600" b="0" i="1" smtClean="0">
                        <a:latin typeface="Cambria Math" panose="02040503050406030204" pitchFamily="18" charset="0"/>
                      </a:rPr>
                      <m:t>𝑥</m:t>
                    </m:r>
                  </m:oMath>
                </a14:m>
                <a:r>
                  <a:rPr lang="vi-VN" sz="1600">
                    <a:latin typeface="+mn-lt"/>
                  </a:rPr>
                  <a:t>, </a:t>
                </a:r>
                <a14:m>
                  <m:oMath xmlns:m="http://schemas.openxmlformats.org/officeDocument/2006/math">
                    <m:rad>
                      <m:radPr>
                        <m:degHide m:val="on"/>
                        <m:ctrlPr>
                          <a:rPr lang="vi-VN" sz="1600" i="1" smtClean="0">
                            <a:latin typeface="Cambria Math" panose="02040503050406030204" pitchFamily="18" charset="0"/>
                          </a:rPr>
                        </m:ctrlPr>
                      </m:radPr>
                      <m:deg/>
                      <m:e>
                        <m:r>
                          <a:rPr lang="vi-VN" sz="1600" b="0" i="1" smtClean="0">
                            <a:latin typeface="Cambria Math" panose="02040503050406030204" pitchFamily="18" charset="0"/>
                          </a:rPr>
                          <m:t>𝑥</m:t>
                        </m:r>
                      </m:e>
                    </m:rad>
                  </m:oMath>
                </a14:m>
                <a:r>
                  <a:rPr lang="vi-VN" sz="1600">
                    <a:latin typeface="+mn-lt"/>
                  </a:rPr>
                  <a:t> là số vô tỉ;</a:t>
                </a:r>
              </a:p>
              <a:p>
                <a:pPr algn="just">
                  <a:lnSpc>
                    <a:spcPct val="200000"/>
                  </a:lnSpc>
                </a:pPr>
                <a:r>
                  <a:rPr lang="vi-VN" sz="1600">
                    <a:latin typeface="+mn-lt"/>
                  </a:rPr>
                  <a:t>(2) Bình phương mọi số thực đều không âm;</a:t>
                </a:r>
              </a:p>
              <a:p>
                <a:pPr algn="just">
                  <a:lnSpc>
                    <a:spcPct val="200000"/>
                  </a:lnSpc>
                </a:pPr>
                <a:r>
                  <a:rPr lang="vi-VN" sz="1600">
                    <a:latin typeface="+mn-lt"/>
                  </a:rPr>
                  <a:t>(3) Có số nguyên cộng với chính nó bằng 0;</a:t>
                </a:r>
              </a:p>
              <a:p>
                <a:pPr algn="just">
                  <a:lnSpc>
                    <a:spcPct val="200000"/>
                  </a:lnSpc>
                </a:pPr>
                <a:r>
                  <a:rPr lang="vi-VN" sz="1600">
                    <a:latin typeface="+mn-lt"/>
                  </a:rPr>
                  <a:t>(4) Có số tự nhiên n sao cho 2n – 1 = 0.</a:t>
                </a:r>
              </a:p>
            </p:txBody>
          </p:sp>
        </mc:Choice>
        <mc:Fallback xmlns="">
          <p:sp>
            <p:nvSpPr>
              <p:cNvPr id="3" name="Rectangle 2"/>
              <p:cNvSpPr>
                <a:spLocks noRot="1" noChangeAspect="1" noMove="1" noResize="1" noEditPoints="1" noAdjustHandles="1" noChangeArrowheads="1" noChangeShapeType="1" noTextEdit="1"/>
              </p:cNvSpPr>
              <p:nvPr/>
            </p:nvSpPr>
            <p:spPr>
              <a:xfrm>
                <a:off x="147720" y="1094453"/>
                <a:ext cx="4572000" cy="2483629"/>
              </a:xfrm>
              <a:prstGeom prst="rect">
                <a:avLst/>
              </a:prstGeom>
              <a:blipFill rotWithShape="0">
                <a:blip r:embed="rId4"/>
                <a:stretch>
                  <a:fillRect l="-667" b="-2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72000" y="1454852"/>
                <a:ext cx="4572000" cy="3435621"/>
              </a:xfrm>
              <a:prstGeom prst="rect">
                <a:avLst/>
              </a:prstGeom>
            </p:spPr>
            <p:txBody>
              <a:bodyPr>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(1) là mệnh đề sai, vi có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=4</m:t>
                    </m:r>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r>
                          <a:rPr lang="en-US" sz="1600" i="1">
                            <a:latin typeface="Cambria Math" panose="02040503050406030204" pitchFamily="18" charset="0"/>
                            <a:ea typeface="Calibri" panose="020F0502020204030204" pitchFamily="34" charset="0"/>
                            <a:cs typeface="Times New Roman" panose="02020603050405020304" pitchFamily="18" charset="0"/>
                          </a:rPr>
                          <m:t>𝑥</m:t>
                        </m:r>
                      </m:e>
                    </m:rad>
                    <m:r>
                      <a:rPr lang="en-US" sz="1600">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r>
                          <a:rPr lang="en-US" sz="1600">
                            <a:latin typeface="Cambria Math" panose="02040503050406030204" pitchFamily="18" charset="0"/>
                            <a:ea typeface="Calibri" panose="020F0502020204030204" pitchFamily="34" charset="0"/>
                            <a:cs typeface="Times New Roman" panose="02020603050405020304" pitchFamily="18" charset="0"/>
                          </a:rPr>
                          <m:t>4</m:t>
                        </m:r>
                      </m:e>
                    </m:rad>
                    <m:r>
                      <a:rPr lang="en-US" sz="1600">
                        <a:latin typeface="Cambria Math" panose="02040503050406030204" pitchFamily="18" charset="0"/>
                        <a:ea typeface="Calibri" panose="020F0502020204030204" pitchFamily="34" charset="0"/>
                        <a:cs typeface="Times New Roman" panose="02020603050405020304" pitchFamily="18" charset="0"/>
                      </a:rPr>
                      <m:t>=2</m:t>
                    </m:r>
                  </m:oMath>
                </a14:m>
                <a:r>
                  <a:rPr lang="en-US" sz="1600">
                    <a:latin typeface="+mn-lt"/>
                    <a:ea typeface="Calibri" panose="020F0502020204030204" pitchFamily="34" charset="0"/>
                    <a:cs typeface="Times New Roman" panose="02020603050405020304" pitchFamily="18" charset="0"/>
                  </a:rPr>
                  <a:t> không phải là số vô tỉ.</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(2) là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(3) là mệnh đề đúng, có số 0 cộng với chính nó bằng 0 .</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(4) là mệnh đề sai, vi chỉ có số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𝑛</m:t>
                    </m:r>
                    <m:r>
                      <a:rPr lang="en-US" sz="1600">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a:latin typeface="Cambria Math" panose="02040503050406030204" pitchFamily="18" charset="0"/>
                            <a:ea typeface="Calibri" panose="020F0502020204030204" pitchFamily="34" charset="0"/>
                            <a:cs typeface="Times New Roman" panose="02020603050405020304" pitchFamily="18" charset="0"/>
                          </a:rPr>
                          <m:t>1</m:t>
                        </m:r>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1600">
                    <a:latin typeface="+mn-lt"/>
                    <a:ea typeface="Calibri" panose="020F0502020204030204" pitchFamily="34" charset="0"/>
                    <a:cs typeface="Times New Roman" panose="02020603050405020304" pitchFamily="18" charset="0"/>
                  </a:rPr>
                  <a:t> thoả mãn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𝑛</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1=0</m:t>
                    </m:r>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a:latin typeface="Cambria Math" panose="02040503050406030204" pitchFamily="18" charset="0"/>
                            <a:ea typeface="Calibri" panose="020F0502020204030204" pitchFamily="34" charset="0"/>
                            <a:cs typeface="Times New Roman" panose="02020603050405020304" pitchFamily="18" charset="0"/>
                          </a:rPr>
                          <m:t>1</m:t>
                        </m:r>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1600">
                    <a:latin typeface="+mn-lt"/>
                    <a:ea typeface="Calibri" panose="020F0502020204030204" pitchFamily="34" charset="0"/>
                    <a:cs typeface="Times New Roman" panose="02020603050405020304" pitchFamily="18" charset="0"/>
                  </a:rPr>
                  <a:t> không phải là số tự nhiên.</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572000" y="1454852"/>
                <a:ext cx="4572000" cy="3435621"/>
              </a:xfrm>
              <a:prstGeom prst="rect">
                <a:avLst/>
              </a:prstGeom>
              <a:blipFill rotWithShape="0">
                <a:blip r:embed="rId5"/>
                <a:stretch>
                  <a:fillRect l="-667"/>
                </a:stretch>
              </a:blipFill>
            </p:spPr>
            <p:txBody>
              <a:bodyPr/>
              <a:lstStyle/>
              <a:p>
                <a:r>
                  <a:rPr lang="en-US">
                    <a:noFill/>
                  </a:rPr>
                  <a:t> </a:t>
                </a:r>
              </a:p>
            </p:txBody>
          </p:sp>
        </mc:Fallback>
      </mc:AlternateContent>
      <p:cxnSp>
        <p:nvCxnSpPr>
          <p:cNvPr id="6" name="Straight Connector 5"/>
          <p:cNvCxnSpPr/>
          <p:nvPr/>
        </p:nvCxnSpPr>
        <p:spPr>
          <a:xfrm>
            <a:off x="4339769" y="1094453"/>
            <a:ext cx="21771" cy="3920233"/>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572000" y="1028936"/>
            <a:ext cx="1502229" cy="338554"/>
          </a:xfrm>
          <a:prstGeom prst="rect">
            <a:avLst/>
          </a:prstGeom>
          <a:noFill/>
        </p:spPr>
        <p:txBody>
          <a:bodyPr wrap="square" rtlCol="0">
            <a:spAutoFit/>
          </a:bodyPr>
          <a:lstStyle/>
          <a:p>
            <a:r>
              <a:rPr lang="en-US" sz="1600" b="1" u="sng"/>
              <a:t>Trả lời:</a:t>
            </a:r>
          </a:p>
        </p:txBody>
      </p:sp>
    </p:spTree>
    <p:extLst>
      <p:ext uri="{BB962C8B-B14F-4D97-AF65-F5344CB8AC3E}">
        <p14:creationId xmlns:p14="http://schemas.microsoft.com/office/powerpoint/2010/main" val="533089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63" y="722628"/>
            <a:ext cx="412267" cy="338423"/>
          </a:xfrm>
          <a:prstGeom prst="rect">
            <a:avLst/>
          </a:prstGeom>
        </p:spPr>
      </p:pic>
      <p:sp>
        <p:nvSpPr>
          <p:cNvPr id="16" name="TextBox 15"/>
          <p:cNvSpPr txBox="1"/>
          <p:nvPr/>
        </p:nvSpPr>
        <p:spPr>
          <a:xfrm>
            <a:off x="699248" y="676220"/>
            <a:ext cx="1380948" cy="646331"/>
          </a:xfrm>
          <a:prstGeom prst="rect">
            <a:avLst/>
          </a:prstGeom>
          <a:noFill/>
        </p:spPr>
        <p:txBody>
          <a:bodyPr wrap="square" rtlCol="0">
            <a:spAutoFit/>
          </a:bodyPr>
          <a:lstStyle/>
          <a:p>
            <a:r>
              <a:rPr lang="nl-NL" sz="1800" b="1"/>
              <a:t>HĐKP </a:t>
            </a:r>
            <a:r>
              <a:rPr lang="vi-VN" sz="1800" b="1"/>
              <a:t>6</a:t>
            </a:r>
            <a:r>
              <a:rPr lang="nl-NL" sz="1800" b="1"/>
              <a:t>:</a:t>
            </a:r>
            <a:endParaRPr lang="en-US" sz="1800"/>
          </a:p>
          <a:p>
            <a:endParaRPr lang="en-US" sz="1800"/>
          </a:p>
        </p:txBody>
      </p:sp>
      <mc:AlternateContent xmlns:mc="http://schemas.openxmlformats.org/markup-compatibility/2006" xmlns:a14="http://schemas.microsoft.com/office/drawing/2010/main">
        <mc:Choice Requires="a14">
          <p:sp>
            <p:nvSpPr>
              <p:cNvPr id="3" name="Rectangle 2"/>
              <p:cNvSpPr/>
              <p:nvPr/>
            </p:nvSpPr>
            <p:spPr>
              <a:xfrm>
                <a:off x="292863" y="1038747"/>
                <a:ext cx="4572000" cy="2483629"/>
              </a:xfrm>
              <a:prstGeom prst="rect">
                <a:avLst/>
              </a:prstGeom>
            </p:spPr>
            <p:txBody>
              <a:bodyPr>
                <a:spAutoFit/>
              </a:bodyPr>
              <a:lstStyle/>
              <a:p>
                <a:pPr algn="just">
                  <a:lnSpc>
                    <a:spcPct val="200000"/>
                  </a:lnSpc>
                </a:pPr>
                <a:r>
                  <a:rPr lang="vi-VN" sz="1600">
                    <a:latin typeface="+mn-lt"/>
                  </a:rPr>
                  <a:t>Xét tính đúng sai của các mệnh đề sau:</a:t>
                </a:r>
              </a:p>
              <a:p>
                <a:pPr algn="just">
                  <a:lnSpc>
                    <a:spcPct val="200000"/>
                  </a:lnSpc>
                </a:pPr>
                <a:r>
                  <a:rPr lang="vi-VN" sz="1600">
                    <a:latin typeface="+mn-lt"/>
                  </a:rPr>
                  <a:t>(1) Với mọi số tự nhiên </a:t>
                </a:r>
                <a14:m>
                  <m:oMath xmlns:m="http://schemas.openxmlformats.org/officeDocument/2006/math">
                    <m:r>
                      <a:rPr lang="vi-VN" sz="1600" b="0" i="1" smtClean="0">
                        <a:latin typeface="Cambria Math" panose="02040503050406030204" pitchFamily="18" charset="0"/>
                      </a:rPr>
                      <m:t>𝑥</m:t>
                    </m:r>
                  </m:oMath>
                </a14:m>
                <a:r>
                  <a:rPr lang="vi-VN" sz="1600">
                    <a:latin typeface="+mn-lt"/>
                  </a:rPr>
                  <a:t>, </a:t>
                </a:r>
                <a14:m>
                  <m:oMath xmlns:m="http://schemas.openxmlformats.org/officeDocument/2006/math">
                    <m:rad>
                      <m:radPr>
                        <m:degHide m:val="on"/>
                        <m:ctrlPr>
                          <a:rPr lang="vi-VN" sz="1600" i="1" smtClean="0">
                            <a:latin typeface="Cambria Math" panose="02040503050406030204" pitchFamily="18" charset="0"/>
                          </a:rPr>
                        </m:ctrlPr>
                      </m:radPr>
                      <m:deg/>
                      <m:e>
                        <m:r>
                          <a:rPr lang="vi-VN" sz="1600" b="0" i="1" smtClean="0">
                            <a:latin typeface="Cambria Math" panose="02040503050406030204" pitchFamily="18" charset="0"/>
                          </a:rPr>
                          <m:t>𝑥</m:t>
                        </m:r>
                      </m:e>
                    </m:rad>
                  </m:oMath>
                </a14:m>
                <a:r>
                  <a:rPr lang="vi-VN" sz="1600">
                    <a:latin typeface="+mn-lt"/>
                  </a:rPr>
                  <a:t> là số vô tỉ;</a:t>
                </a:r>
              </a:p>
              <a:p>
                <a:pPr algn="just">
                  <a:lnSpc>
                    <a:spcPct val="200000"/>
                  </a:lnSpc>
                </a:pPr>
                <a:r>
                  <a:rPr lang="vi-VN" sz="1600">
                    <a:latin typeface="+mn-lt"/>
                  </a:rPr>
                  <a:t>(2) Bình phương mọi số thực đều không âm;</a:t>
                </a:r>
              </a:p>
              <a:p>
                <a:pPr algn="just">
                  <a:lnSpc>
                    <a:spcPct val="200000"/>
                  </a:lnSpc>
                </a:pPr>
                <a:r>
                  <a:rPr lang="vi-VN" sz="1600">
                    <a:latin typeface="+mn-lt"/>
                  </a:rPr>
                  <a:t>(3) Có số nguyên cộng với chính nó bằng 0;</a:t>
                </a:r>
              </a:p>
              <a:p>
                <a:pPr algn="just">
                  <a:lnSpc>
                    <a:spcPct val="200000"/>
                  </a:lnSpc>
                </a:pPr>
                <a:r>
                  <a:rPr lang="vi-VN" sz="1600">
                    <a:latin typeface="+mn-lt"/>
                  </a:rPr>
                  <a:t>(4) Có số tự nhiên n sao cho 2n – 1 = 0.</a:t>
                </a:r>
              </a:p>
            </p:txBody>
          </p:sp>
        </mc:Choice>
        <mc:Fallback xmlns="">
          <p:sp>
            <p:nvSpPr>
              <p:cNvPr id="3" name="Rectangle 2"/>
              <p:cNvSpPr>
                <a:spLocks noRot="1" noChangeAspect="1" noMove="1" noResize="1" noEditPoints="1" noAdjustHandles="1" noChangeArrowheads="1" noChangeShapeType="1" noTextEdit="1"/>
              </p:cNvSpPr>
              <p:nvPr/>
            </p:nvSpPr>
            <p:spPr>
              <a:xfrm>
                <a:off x="292863" y="1038747"/>
                <a:ext cx="4572000" cy="2483629"/>
              </a:xfrm>
              <a:prstGeom prst="rect">
                <a:avLst/>
              </a:prstGeom>
              <a:blipFill rotWithShape="0">
                <a:blip r:embed="rId4"/>
                <a:stretch>
                  <a:fillRect l="-667" b="-2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966464" y="1690960"/>
                <a:ext cx="2101088" cy="3413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r>
                      <a:rPr lang="en-US" sz="1600" i="1">
                        <a:latin typeface="Cambria Math" panose="02040503050406030204" pitchFamily="18" charset="0"/>
                        <a:ea typeface="Calibri" panose="020F0502020204030204" pitchFamily="34" charset="0"/>
                        <a:cs typeface="Cambria Math" panose="020405030504060302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Cambria Math" panose="02040503050406030204" pitchFamily="18" charset="0"/>
                      </a:rPr>
                      <m:t>∈</m:t>
                    </m:r>
                    <m:r>
                      <a:rPr lang="en-US" sz="1600" i="1">
                        <a:latin typeface="Cambria Math" panose="02040503050406030204" pitchFamily="18" charset="0"/>
                        <a:ea typeface="Calibri" panose="020F0502020204030204" pitchFamily="34" charset="0"/>
                        <a:cs typeface="Cambria Math" panose="02040503050406030204" pitchFamily="18" charset="0"/>
                      </a:rPr>
                      <m:t>ℕ</m:t>
                    </m:r>
                    <m:r>
                      <a:rPr lang="en-US" sz="1600" i="1">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cs typeface="Times New Roman" panose="02020603050405020304" pitchFamily="18" charset="0"/>
                          </a:rPr>
                        </m:ctrlPr>
                      </m:radPr>
                      <m:deg/>
                      <m:e>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Times New Roman" panose="02020603050405020304" pitchFamily="18" charset="0"/>
                          </a:rPr>
                          <m:t> </m:t>
                        </m:r>
                      </m:e>
                    </m:rad>
                  </m:oMath>
                </a14:m>
                <a:r>
                  <a:rPr lang="en-US" sz="1600">
                    <a:latin typeface="+mn-lt"/>
                    <a:ea typeface="Calibri" panose="020F0502020204030204" pitchFamily="34" charset="0"/>
                  </a:rPr>
                  <a:t>là số vô tỉ.</a:t>
                </a:r>
                <a:endParaRPr lang="en-US" sz="1600">
                  <a:latin typeface="+mn-lt"/>
                </a:endParaRPr>
              </a:p>
            </p:txBody>
          </p:sp>
        </mc:Choice>
        <mc:Fallback xmlns="">
          <p:sp>
            <p:nvSpPr>
              <p:cNvPr id="8" name="Rectangle 7"/>
              <p:cNvSpPr>
                <a:spLocks noRot="1" noChangeAspect="1" noMove="1" noResize="1" noEditPoints="1" noAdjustHandles="1" noChangeArrowheads="1" noChangeShapeType="1" noTextEdit="1"/>
              </p:cNvSpPr>
              <p:nvPr/>
            </p:nvSpPr>
            <p:spPr>
              <a:xfrm>
                <a:off x="4966464" y="1690960"/>
                <a:ext cx="2101088" cy="341312"/>
              </a:xfrm>
              <a:prstGeom prst="rect">
                <a:avLst/>
              </a:prstGeom>
              <a:blipFill rotWithShape="0">
                <a:blip r:embed="rId5"/>
                <a:stretch>
                  <a:fillRect r="-287"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792293" y="3006154"/>
                <a:ext cx="404948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nl-NL" sz="2000"/>
                  <a:t>"</a:t>
                </a:r>
                <a14:m>
                  <m:oMath xmlns:m="http://schemas.openxmlformats.org/officeDocument/2006/math">
                    <m:r>
                      <a:rPr lang="nl-NL" sz="2000" i="1">
                        <a:latin typeface="Cambria Math" panose="02040503050406030204" pitchFamily="18" charset="0"/>
                      </a:rPr>
                      <m:t>∀</m:t>
                    </m:r>
                    <m:r>
                      <a:rPr lang="nl-NL" sz="2000" i="1">
                        <a:latin typeface="Cambria Math" panose="02040503050406030204" pitchFamily="18" charset="0"/>
                      </a:rPr>
                      <m:t>𝑥</m:t>
                    </m:r>
                    <m:r>
                      <a:rPr lang="nl-NL" sz="2000" i="1">
                        <a:latin typeface="Cambria Math" panose="02040503050406030204" pitchFamily="18" charset="0"/>
                      </a:rPr>
                      <m:t>∈</m:t>
                    </m:r>
                    <m:r>
                      <a:rPr lang="nl-NL" sz="2000" i="1">
                        <a:latin typeface="Cambria Math" panose="02040503050406030204" pitchFamily="18" charset="0"/>
                      </a:rPr>
                      <m:t>𝑀</m:t>
                    </m:r>
                    <m:r>
                      <a:rPr lang="nl-NL" sz="2000" i="1">
                        <a:latin typeface="Cambria Math" panose="02040503050406030204" pitchFamily="18" charset="0"/>
                      </a:rPr>
                      <m:t>,</m:t>
                    </m:r>
                    <m:r>
                      <a:rPr lang="nl-NL" sz="2000" i="1">
                        <a:latin typeface="Cambria Math" panose="02040503050406030204" pitchFamily="18" charset="0"/>
                      </a:rPr>
                      <m:t>𝑃</m:t>
                    </m:r>
                    <m:r>
                      <a:rPr lang="nl-NL" sz="2000" i="1">
                        <a:latin typeface="Cambria Math" panose="02040503050406030204" pitchFamily="18" charset="0"/>
                      </a:rPr>
                      <m:t>(</m:t>
                    </m:r>
                    <m:r>
                      <a:rPr lang="nl-NL" sz="2000" i="1">
                        <a:latin typeface="Cambria Math" panose="02040503050406030204" pitchFamily="18" charset="0"/>
                      </a:rPr>
                      <m:t>𝑥</m:t>
                    </m:r>
                    <m:r>
                      <a:rPr lang="nl-NL" sz="2000" i="1">
                        <a:latin typeface="Cambria Math" panose="02040503050406030204" pitchFamily="18" charset="0"/>
                      </a:rPr>
                      <m:t>)</m:t>
                    </m:r>
                  </m:oMath>
                </a14:m>
                <a:r>
                  <a:rPr lang="nl-NL" sz="2000"/>
                  <a:t> " và "</a:t>
                </a:r>
                <a14:m>
                  <m:oMath xmlns:m="http://schemas.openxmlformats.org/officeDocument/2006/math">
                    <m:r>
                      <a:rPr lang="nl-NL" sz="2000" i="1">
                        <a:latin typeface="Cambria Math" panose="02040503050406030204" pitchFamily="18" charset="0"/>
                      </a:rPr>
                      <m:t>∃</m:t>
                    </m:r>
                    <m:r>
                      <a:rPr lang="nl-NL" sz="2000" i="1">
                        <a:latin typeface="Cambria Math" panose="02040503050406030204" pitchFamily="18" charset="0"/>
                      </a:rPr>
                      <m:t>𝑥</m:t>
                    </m:r>
                    <m:r>
                      <a:rPr lang="nl-NL" sz="2000" i="1">
                        <a:latin typeface="Cambria Math" panose="02040503050406030204" pitchFamily="18" charset="0"/>
                      </a:rPr>
                      <m:t>∈</m:t>
                    </m:r>
                    <m:r>
                      <a:rPr lang="nl-NL" sz="2000" i="1">
                        <a:latin typeface="Cambria Math" panose="02040503050406030204" pitchFamily="18" charset="0"/>
                      </a:rPr>
                      <m:t>𝑀</m:t>
                    </m:r>
                    <m:r>
                      <a:rPr lang="nl-NL" sz="2000" i="1">
                        <a:latin typeface="Cambria Math" panose="02040503050406030204" pitchFamily="18" charset="0"/>
                      </a:rPr>
                      <m:t>,</m:t>
                    </m:r>
                    <m:r>
                      <a:rPr lang="nl-NL" sz="2000" i="1">
                        <a:latin typeface="Cambria Math" panose="02040503050406030204" pitchFamily="18" charset="0"/>
                      </a:rPr>
                      <m:t>𝑃</m:t>
                    </m:r>
                    <m:r>
                      <a:rPr lang="nl-NL" sz="2000" i="1">
                        <a:latin typeface="Cambria Math" panose="02040503050406030204" pitchFamily="18" charset="0"/>
                      </a:rPr>
                      <m:t>(</m:t>
                    </m:r>
                    <m:r>
                      <a:rPr lang="nl-NL" sz="2000" i="1">
                        <a:latin typeface="Cambria Math" panose="02040503050406030204" pitchFamily="18" charset="0"/>
                      </a:rPr>
                      <m:t>𝑥</m:t>
                    </m:r>
                    <m:r>
                      <a:rPr lang="nl-NL" sz="2000" i="1">
                        <a:latin typeface="Cambria Math" panose="02040503050406030204" pitchFamily="18" charset="0"/>
                      </a:rPr>
                      <m:t>)</m:t>
                    </m:r>
                  </m:oMath>
                </a14:m>
                <a:r>
                  <a:rPr lang="nl-NL" sz="2000"/>
                  <a:t> "</a:t>
                </a:r>
                <a:endParaRPr lang="en-US" sz="2000"/>
              </a:p>
            </p:txBody>
          </p:sp>
        </mc:Choice>
        <mc:Fallback xmlns="">
          <p:sp>
            <p:nvSpPr>
              <p:cNvPr id="9" name="TextBox 8"/>
              <p:cNvSpPr txBox="1">
                <a:spLocks noRot="1" noChangeAspect="1" noMove="1" noResize="1" noEditPoints="1" noAdjustHandles="1" noChangeArrowheads="1" noChangeShapeType="1" noTextEdit="1"/>
              </p:cNvSpPr>
              <p:nvPr/>
            </p:nvSpPr>
            <p:spPr>
              <a:xfrm>
                <a:off x="4792293" y="3006154"/>
                <a:ext cx="404948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18043" y="3884903"/>
                <a:ext cx="8085849" cy="82586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spcBef>
                    <a:spcPts val="600"/>
                  </a:spcBef>
                  <a:spcAft>
                    <a:spcPts val="800"/>
                  </a:spcAft>
                  <a:tabLst>
                    <a:tab pos="360045" algn="l"/>
                    <a:tab pos="720090" algn="l"/>
                  </a:tabLst>
                </a:pPr>
                <a:r>
                  <a:rPr lang="nl-NL" sz="1800">
                    <a:solidFill>
                      <a:schemeClr val="tx1"/>
                    </a:solidFill>
                    <a:latin typeface="+mn-lt"/>
                    <a:ea typeface="Times New Roman" panose="02020603050405020304" pitchFamily="18" charset="0"/>
                    <a:cs typeface="Times New Roman" panose="02020603050405020304" pitchFamily="18" charset="0"/>
                  </a:rPr>
                  <a:t>Mệnh đề "</a:t>
                </a:r>
                <a14:m>
                  <m:oMath xmlns:m="http://schemas.openxmlformats.org/officeDocument/2006/math">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𝑃</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nl-NL" sz="1800">
                    <a:solidFill>
                      <a:schemeClr val="tx1"/>
                    </a:solidFill>
                    <a:latin typeface="+mn-lt"/>
                    <a:ea typeface="Times New Roman" panose="02020603050405020304" pitchFamily="18" charset="0"/>
                    <a:cs typeface="Times New Roman" panose="02020603050405020304" pitchFamily="18" charset="0"/>
                  </a:rPr>
                  <a:t> " đúng nếu với mọi</a:t>
                </a:r>
                <a14:m>
                  <m:oMath xmlns:m="http://schemas.openxmlformats.org/officeDocument/2006/math">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oMath>
                </a14:m>
                <a:r>
                  <a:rPr lang="nl-NL" sz="1800">
                    <a:solidFill>
                      <a:schemeClr val="tx1"/>
                    </a:solidFill>
                    <a:latin typeface="+mn-lt"/>
                    <a:ea typeface="Times New Roman" panose="02020603050405020304" pitchFamily="18" charset="0"/>
                    <a:cs typeface="Times New Roman" panose="02020603050405020304" pitchFamily="18" charset="0"/>
                  </a:rPr>
                  <a:t>, </a:t>
                </a:r>
                <a14:m>
                  <m:oMath xmlns:m="http://schemas.openxmlformats.org/officeDocument/2006/math">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𝑃</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nl-NL" sz="1800">
                    <a:solidFill>
                      <a:schemeClr val="tx1"/>
                    </a:solidFill>
                    <a:latin typeface="+mn-lt"/>
                    <a:ea typeface="Times New Roman" panose="02020603050405020304" pitchFamily="18" charset="0"/>
                    <a:cs typeface="Times New Roman" panose="02020603050405020304" pitchFamily="18" charset="0"/>
                  </a:rPr>
                  <a:t> là mệnh đề đúng.</a:t>
                </a:r>
                <a:endParaRPr lang="en-US" sz="1800">
                  <a:solidFill>
                    <a:schemeClr val="tx1"/>
                  </a:solidFill>
                  <a:effectLst/>
                  <a:latin typeface="+mn-lt"/>
                  <a:ea typeface="Calibri" panose="020F0502020204030204" pitchFamily="34" charset="0"/>
                  <a:cs typeface="Times New Roman" panose="02020603050405020304" pitchFamily="18" charset="0"/>
                </a:endParaRPr>
              </a:p>
              <a:p>
                <a:pPr>
                  <a:spcBef>
                    <a:spcPts val="600"/>
                  </a:spcBef>
                  <a:spcAft>
                    <a:spcPts val="800"/>
                  </a:spcAft>
                  <a:tabLst>
                    <a:tab pos="360045" algn="l"/>
                    <a:tab pos="720090" algn="l"/>
                  </a:tabLst>
                </a:pPr>
                <a:r>
                  <a:rPr lang="nl-NL" sz="1800">
                    <a:solidFill>
                      <a:schemeClr val="tx1"/>
                    </a:solidFill>
                    <a:latin typeface="+mn-lt"/>
                    <a:ea typeface="Times New Roman" panose="02020603050405020304" pitchFamily="18" charset="0"/>
                    <a:cs typeface="Times New Roman" panose="02020603050405020304" pitchFamily="18" charset="0"/>
                  </a:rPr>
                  <a:t>Mệnh đề "</a:t>
                </a:r>
                <a14:m>
                  <m:oMath xmlns:m="http://schemas.openxmlformats.org/officeDocument/2006/math">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𝑃</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nl-NL" sz="1800">
                    <a:solidFill>
                      <a:schemeClr val="tx1"/>
                    </a:solidFill>
                    <a:latin typeface="+mn-lt"/>
                    <a:ea typeface="Times New Roman" panose="02020603050405020304" pitchFamily="18" charset="0"/>
                    <a:cs typeface="Times New Roman" panose="02020603050405020304" pitchFamily="18" charset="0"/>
                  </a:rPr>
                  <a:t> " đúng nếu có </a:t>
                </a:r>
                <a14:m>
                  <m:oMath xmlns:m="http://schemas.openxmlformats.org/officeDocument/2006/math">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nl-NL" sz="1800" i="1">
                        <a:solidFill>
                          <a:schemeClr val="tx1"/>
                        </a:solidFill>
                        <a:latin typeface="Cambria Math" panose="02040503050406030204" pitchFamily="18" charset="0"/>
                        <a:ea typeface="Times New Roman" panose="02020603050405020304" pitchFamily="18" charset="0"/>
                        <a:cs typeface="Cambria Math" panose="02040503050406030204" pitchFamily="18" charset="0"/>
                      </a:rPr>
                      <m:t>∈</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oMath>
                </a14:m>
                <a:r>
                  <a:rPr lang="nl-NL" sz="1800">
                    <a:solidFill>
                      <a:schemeClr val="tx1"/>
                    </a:solidFill>
                    <a:latin typeface="+mn-lt"/>
                    <a:ea typeface="Times New Roman" panose="02020603050405020304" pitchFamily="18" charset="0"/>
                    <a:cs typeface="Times New Roman" panose="02020603050405020304" pitchFamily="18" charset="0"/>
                  </a:rPr>
                  <a:t> sao cho </a:t>
                </a:r>
                <a14:m>
                  <m:oMath xmlns:m="http://schemas.openxmlformats.org/officeDocument/2006/math">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𝑃</m:t>
                    </m:r>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nl-NL"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nl-NL" sz="1800">
                    <a:solidFill>
                      <a:schemeClr val="tx1"/>
                    </a:solidFill>
                    <a:latin typeface="+mn-lt"/>
                    <a:ea typeface="Times New Roman" panose="02020603050405020304" pitchFamily="18" charset="0"/>
                    <a:cs typeface="Times New Roman" panose="02020603050405020304" pitchFamily="18" charset="0"/>
                  </a:rPr>
                  <a:t> là mệnh đề đúng.</a:t>
                </a:r>
                <a:endParaRPr lang="en-US" sz="1800">
                  <a:solidFill>
                    <a:schemeClr val="tx1"/>
                  </a:solidFill>
                  <a:effectLst/>
                  <a:latin typeface="+mn-lt"/>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18043" y="3884903"/>
                <a:ext cx="8085849" cy="825867"/>
              </a:xfrm>
              <a:prstGeom prst="rect">
                <a:avLst/>
              </a:prstGeom>
              <a:blipFill rotWithShape="0">
                <a:blip r:embed="rId7"/>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p:nvSpPr>
          <p:cNvPr id="12" name="Explosion 1 11"/>
          <p:cNvSpPr/>
          <p:nvPr/>
        </p:nvSpPr>
        <p:spPr>
          <a:xfrm>
            <a:off x="726602" y="2555856"/>
            <a:ext cx="3221819" cy="2270143"/>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Rectangle 38"/>
          <p:cNvSpPr/>
          <p:nvPr/>
        </p:nvSpPr>
        <p:spPr>
          <a:xfrm>
            <a:off x="545711" y="402021"/>
            <a:ext cx="941283" cy="369332"/>
          </a:xfrm>
          <a:prstGeom prst="rect">
            <a:avLst/>
          </a:prstGeom>
        </p:spPr>
        <p:txBody>
          <a:bodyPr wrap="none">
            <a:spAutoFit/>
          </a:bodyPr>
          <a:lstStyle/>
          <a:p>
            <a:r>
              <a:rPr lang="en-US" sz="1800" b="1">
                <a:solidFill>
                  <a:srgbClr val="191919"/>
                </a:solidFill>
              </a:rPr>
              <a:t>Ví dụ 7</a:t>
            </a:r>
            <a:endParaRPr lang="en-US" sz="1800"/>
          </a:p>
        </p:txBody>
      </p:sp>
      <p:sp>
        <p:nvSpPr>
          <p:cNvPr id="41" name="TextBox 40"/>
          <p:cNvSpPr txBox="1"/>
          <p:nvPr/>
        </p:nvSpPr>
        <p:spPr>
          <a:xfrm>
            <a:off x="4884059" y="417410"/>
            <a:ext cx="1502229" cy="338554"/>
          </a:xfrm>
          <a:prstGeom prst="rect">
            <a:avLst/>
          </a:prstGeom>
          <a:noFill/>
        </p:spPr>
        <p:txBody>
          <a:bodyPr wrap="square" rtlCol="0">
            <a:spAutoFit/>
          </a:bodyPr>
          <a:lstStyle/>
          <a:p>
            <a:r>
              <a:rPr lang="en-US" sz="1600" b="1" u="sng"/>
              <a:t>Trả lời:</a:t>
            </a:r>
          </a:p>
        </p:txBody>
      </p:sp>
      <p:sp>
        <p:nvSpPr>
          <p:cNvPr id="2" name="Rectangle 1"/>
          <p:cNvSpPr/>
          <p:nvPr/>
        </p:nvSpPr>
        <p:spPr>
          <a:xfrm>
            <a:off x="545711" y="755964"/>
            <a:ext cx="3786803" cy="1154675"/>
          </a:xfrm>
          <a:prstGeom prst="rect">
            <a:avLst/>
          </a:prstGeom>
        </p:spPr>
        <p:txBody>
          <a:bodyPr wrap="square">
            <a:spAutoFit/>
          </a:bodyPr>
          <a:lstStyle/>
          <a:p>
            <a:pPr algn="just">
              <a:lnSpc>
                <a:spcPct val="150000"/>
              </a:lnSpc>
            </a:pPr>
            <a:r>
              <a:rPr lang="en-US" sz="1600">
                <a:latin typeface="Arial" panose="020B0604020202020204" pitchFamily="34" charset="0"/>
              </a:rPr>
              <a:t>Xét tính đúng sai và viết mệnh đề phủ định của những mệnh đề sau:</a:t>
            </a:r>
          </a:p>
          <a:p>
            <a:pPr algn="just">
              <a:lnSpc>
                <a:spcPct val="150000"/>
              </a:lnSpc>
            </a:pPr>
            <a:endParaRPr lang="en-US" sz="1600">
              <a:latin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545711" y="1611077"/>
                <a:ext cx="2826158" cy="843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00" i="1" smtClean="0">
                              <a:latin typeface="Cambria Math" panose="02040503050406030204" pitchFamily="18" charset="0"/>
                            </a:rPr>
                          </m:ctrlPr>
                        </m:mPr>
                        <m:mr>
                          <m:e>
                            <m:eqArr>
                              <m:eqArrPr>
                                <m:ctrlPr>
                                  <a:rPr lang="en-US" sz="1600" i="1">
                                    <a:latin typeface="Cambria Math" panose="02040503050406030204" pitchFamily="18" charset="0"/>
                                  </a:rPr>
                                </m:ctrlPr>
                              </m:eqArrPr>
                              <m:e>
                                <m:r>
                                  <a:rPr lang="en-US" sz="1600" i="1">
                                    <a:latin typeface="Cambria Math" panose="02040503050406030204" pitchFamily="18" charset="0"/>
                                  </a:rPr>
                                  <m:t>𝑎</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+2</m:t>
                                </m:r>
                                <m:r>
                                  <a:rPr lang="en-US" sz="1600" i="1">
                                    <a:latin typeface="Cambria Math" panose="02040503050406030204" pitchFamily="18" charset="0"/>
                                  </a:rPr>
                                  <m:t>𝑥</m:t>
                                </m:r>
                                <m:r>
                                  <a:rPr lang="en-US" sz="1600">
                                    <a:latin typeface="Cambria Math" panose="02040503050406030204" pitchFamily="18" charset="0"/>
                                  </a:rPr>
                                  <m:t>+2&gt;0;</m:t>
                                </m:r>
                                <m:r>
                                  <m:rPr>
                                    <m:nor/>
                                  </m:rPr>
                                  <a:rPr lang="en-US" sz="1600" i="1">
                                    <a:latin typeface="Cambria Math" panose="02040503050406030204" pitchFamily="18" charset="0"/>
                                  </a:rPr>
                                  <m:t> </m:t>
                                </m:r>
                              </m:e>
                              <m:e/>
                            </m:eqArr>
                          </m:e>
                        </m:mr>
                        <m:mr>
                          <m:e>
                            <m:r>
                              <a:rPr lang="en-US" sz="1600" i="1">
                                <a:latin typeface="Cambria Math" panose="02040503050406030204" pitchFamily="18" charset="0"/>
                              </a:rPr>
                              <m:t>𝑏</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+3</m:t>
                            </m:r>
                            <m:r>
                              <a:rPr lang="en-US" sz="1600" i="1">
                                <a:latin typeface="Cambria Math" panose="02040503050406030204" pitchFamily="18" charset="0"/>
                              </a:rPr>
                              <m:t>𝑥</m:t>
                            </m:r>
                            <m:r>
                              <a:rPr lang="en-US" sz="1600">
                                <a:latin typeface="Cambria Math" panose="02040503050406030204" pitchFamily="18" charset="0"/>
                              </a:rPr>
                              <m:t>+4=0;</m:t>
                            </m:r>
                            <m:r>
                              <m:rPr>
                                <m:nor/>
                              </m:rPr>
                              <a:rPr lang="en-US" sz="1600" i="1">
                                <a:latin typeface="Cambria Math" panose="02040503050406030204" pitchFamily="18" charset="0"/>
                              </a:rPr>
                              <m:t> </m:t>
                            </m:r>
                          </m:e>
                        </m:mr>
                      </m:m>
                    </m:oMath>
                  </m:oMathPara>
                </a14:m>
                <a:endParaRPr lang="en-US" sz="1600"/>
              </a:p>
            </p:txBody>
          </p:sp>
        </mc:Choice>
        <mc:Fallback xmlns="">
          <p:sp>
            <p:nvSpPr>
              <p:cNvPr id="3" name="Rectangle 2"/>
              <p:cNvSpPr>
                <a:spLocks noRot="1" noChangeAspect="1" noMove="1" noResize="1" noEditPoints="1" noAdjustHandles="1" noChangeArrowheads="1" noChangeShapeType="1" noTextEdit="1"/>
              </p:cNvSpPr>
              <p:nvPr/>
            </p:nvSpPr>
            <p:spPr>
              <a:xfrm>
                <a:off x="545711" y="1611077"/>
                <a:ext cx="2826158" cy="843180"/>
              </a:xfrm>
              <a:prstGeom prst="rect">
                <a:avLst/>
              </a:prstGeom>
              <a:blipFill rotWithShape="0">
                <a:blip r:embed="rId3"/>
                <a:stretch>
                  <a:fillRect/>
                </a:stretch>
              </a:blipFill>
            </p:spPr>
            <p:txBody>
              <a:bodyPr/>
              <a:lstStyle/>
              <a:p>
                <a:r>
                  <a:rPr lang="en-US">
                    <a:noFill/>
                  </a:rPr>
                  <a:t> </a:t>
                </a:r>
              </a:p>
            </p:txBody>
          </p:sp>
        </mc:Fallback>
      </mc:AlternateContent>
      <p:sp>
        <p:nvSpPr>
          <p:cNvPr id="4" name="Rounded Rectangle 3"/>
          <p:cNvSpPr/>
          <p:nvPr/>
        </p:nvSpPr>
        <p:spPr>
          <a:xfrm>
            <a:off x="1857829" y="1910639"/>
            <a:ext cx="224971" cy="23021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4884059" y="755964"/>
            <a:ext cx="3084285" cy="830997"/>
          </a:xfrm>
          <a:prstGeom prst="rect">
            <a:avLst/>
          </a:prstGeom>
          <a:noFill/>
        </p:spPr>
        <p:txBody>
          <a:bodyPr wrap="square" rtlCol="0">
            <a:spAutoFit/>
          </a:bodyPr>
          <a:lstStyle/>
          <a:p>
            <a:pPr marL="342900" indent="-342900">
              <a:lnSpc>
                <a:spcPct val="150000"/>
              </a:lnSpc>
              <a:buAutoNum type="alphaLcParenR"/>
            </a:pPr>
            <a:r>
              <a:rPr lang="en-US" sz="1600"/>
              <a:t>Mệnh đề đúng.</a:t>
            </a:r>
          </a:p>
          <a:p>
            <a:pPr>
              <a:lnSpc>
                <a:spcPct val="150000"/>
              </a:lnSpc>
            </a:pPr>
            <a:r>
              <a:rPr lang="en-US" sz="1600"/>
              <a:t>Mệnh đề phủ định là</a:t>
            </a:r>
          </a:p>
        </p:txBody>
      </p:sp>
      <mc:AlternateContent xmlns:mc="http://schemas.openxmlformats.org/markup-compatibility/2006" xmlns:a14="http://schemas.microsoft.com/office/drawing/2010/main">
        <mc:Choice Requires="a14">
          <p:sp>
            <p:nvSpPr>
              <p:cNvPr id="8" name="Rectangle 7"/>
              <p:cNvSpPr/>
              <p:nvPr/>
            </p:nvSpPr>
            <p:spPr>
              <a:xfrm>
                <a:off x="5573265" y="1496205"/>
                <a:ext cx="24583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+2</m:t>
                      </m:r>
                      <m:r>
                        <a:rPr lang="en-US" sz="1600" i="1">
                          <a:latin typeface="Cambria Math" panose="02040503050406030204" pitchFamily="18" charset="0"/>
                        </a:rPr>
                        <m:t>𝑥</m:t>
                      </m:r>
                      <m:r>
                        <a:rPr lang="en-US" sz="1600">
                          <a:latin typeface="Cambria Math" panose="02040503050406030204" pitchFamily="18" charset="0"/>
                        </a:rPr>
                        <m:t>+2≤0</m:t>
                      </m:r>
                    </m:oMath>
                  </m:oMathPara>
                </a14:m>
                <a:endParaRPr lang="en-US" sz="1600"/>
              </a:p>
            </p:txBody>
          </p:sp>
        </mc:Choice>
        <mc:Fallback xmlns="">
          <p:sp>
            <p:nvSpPr>
              <p:cNvPr id="8" name="Rectangle 7"/>
              <p:cNvSpPr>
                <a:spLocks noRot="1" noChangeAspect="1" noMove="1" noResize="1" noEditPoints="1" noAdjustHandles="1" noChangeArrowheads="1" noChangeShapeType="1" noTextEdit="1"/>
              </p:cNvSpPr>
              <p:nvPr/>
            </p:nvSpPr>
            <p:spPr>
              <a:xfrm>
                <a:off x="5573265" y="1496205"/>
                <a:ext cx="2458365" cy="338554"/>
              </a:xfrm>
              <a:prstGeom prst="rect">
                <a:avLst/>
              </a:prstGeom>
              <a:blipFill rotWithShape="0">
                <a:blip r:embed="rId4"/>
                <a:stretch>
                  <a:fillRect/>
                </a:stretch>
              </a:blipFill>
            </p:spPr>
            <p:txBody>
              <a:bodyPr/>
              <a:lstStyle/>
              <a:p>
                <a:r>
                  <a:rPr lang="en-US">
                    <a:noFill/>
                  </a:rPr>
                  <a:t> </a:t>
                </a:r>
              </a:p>
            </p:txBody>
          </p:sp>
        </mc:Fallback>
      </mc:AlternateContent>
      <p:sp>
        <p:nvSpPr>
          <p:cNvPr id="11" name="TextBox 10"/>
          <p:cNvSpPr txBox="1"/>
          <p:nvPr/>
        </p:nvSpPr>
        <p:spPr>
          <a:xfrm>
            <a:off x="4947345" y="1834759"/>
            <a:ext cx="3084285" cy="830997"/>
          </a:xfrm>
          <a:prstGeom prst="rect">
            <a:avLst/>
          </a:prstGeom>
          <a:noFill/>
        </p:spPr>
        <p:txBody>
          <a:bodyPr wrap="square" rtlCol="0">
            <a:spAutoFit/>
          </a:bodyPr>
          <a:lstStyle/>
          <a:p>
            <a:pPr>
              <a:lnSpc>
                <a:spcPct val="150000"/>
              </a:lnSpc>
            </a:pPr>
            <a:r>
              <a:rPr lang="vi-VN" sz="1600"/>
              <a:t>b)   </a:t>
            </a:r>
            <a:r>
              <a:rPr lang="en-US" sz="1600"/>
              <a:t>Mệnh đề sai.</a:t>
            </a:r>
          </a:p>
          <a:p>
            <a:pPr>
              <a:lnSpc>
                <a:spcPct val="150000"/>
              </a:lnSpc>
            </a:pPr>
            <a:r>
              <a:rPr lang="en-US" sz="1600"/>
              <a:t>Mệnh đề phủ định là</a:t>
            </a:r>
          </a:p>
        </p:txBody>
      </p:sp>
      <mc:AlternateContent xmlns:mc="http://schemas.openxmlformats.org/markup-compatibility/2006" xmlns:a14="http://schemas.microsoft.com/office/drawing/2010/main">
        <mc:Choice Requires="a14">
          <p:sp>
            <p:nvSpPr>
              <p:cNvPr id="9" name="Rectangle 8"/>
              <p:cNvSpPr/>
              <p:nvPr/>
            </p:nvSpPr>
            <p:spPr>
              <a:xfrm>
                <a:off x="5523571" y="2665609"/>
                <a:ext cx="25080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+3</m:t>
                      </m:r>
                      <m:r>
                        <a:rPr lang="en-US" sz="1600" i="1">
                          <a:latin typeface="Cambria Math" panose="02040503050406030204" pitchFamily="18" charset="0"/>
                        </a:rPr>
                        <m:t>𝑥</m:t>
                      </m:r>
                      <m:r>
                        <a:rPr lang="en-US" sz="1600">
                          <a:latin typeface="Cambria Math" panose="02040503050406030204" pitchFamily="18" charset="0"/>
                        </a:rPr>
                        <m:t>+4≠0</m:t>
                      </m:r>
                    </m:oMath>
                  </m:oMathPara>
                </a14:m>
                <a:endParaRPr lang="en-US" sz="1600"/>
              </a:p>
            </p:txBody>
          </p:sp>
        </mc:Choice>
        <mc:Fallback xmlns="">
          <p:sp>
            <p:nvSpPr>
              <p:cNvPr id="9" name="Rectangle 8"/>
              <p:cNvSpPr>
                <a:spLocks noRot="1" noChangeAspect="1" noMove="1" noResize="1" noEditPoints="1" noAdjustHandles="1" noChangeArrowheads="1" noChangeShapeType="1" noTextEdit="1"/>
              </p:cNvSpPr>
              <p:nvPr/>
            </p:nvSpPr>
            <p:spPr>
              <a:xfrm>
                <a:off x="5523571" y="2665609"/>
                <a:ext cx="2508059"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rot="213506">
                <a:off x="1318151" y="3085784"/>
                <a:ext cx="2241919" cy="1672253"/>
              </a:xfrm>
              <a:prstGeom prst="rect">
                <a:avLst/>
              </a:prstGeom>
            </p:spPr>
            <p:txBody>
              <a:bodyPr wrap="square">
                <a:spAutoFit/>
              </a:bodyPr>
              <a:lstStyle/>
              <a:p>
                <a:pPr>
                  <a:lnSpc>
                    <a:spcPct val="150000"/>
                  </a:lnSpc>
                  <a:spcAft>
                    <a:spcPts val="800"/>
                  </a:spcAft>
                </a:pPr>
                <a:r>
                  <a:rPr lang="en-US" sz="1600" i="1">
                    <a:latin typeface="+mn-lt"/>
                    <a:ea typeface="Calibri" panose="020F0502020204030204" pitchFamily="34" charset="0"/>
                    <a:cs typeface="Times New Roman" panose="02020603050405020304" pitchFamily="18" charset="0"/>
                  </a:rPr>
                  <a:t>Phủ định của mệnh đề chứa </a:t>
                </a:r>
                <a14:m>
                  <m:oMath xmlns:m="http://schemas.openxmlformats.org/officeDocument/2006/math">
                    <m:r>
                      <a:rPr lang="fr-FR" sz="1600" b="1" i="1">
                        <a:latin typeface="Cambria Math" panose="02040503050406030204" pitchFamily="18" charset="0"/>
                        <a:ea typeface="Calibri" panose="020F0502020204030204" pitchFamily="34" charset="0"/>
                        <a:cs typeface="Times New Roman" panose="02020603050405020304" pitchFamily="18" charset="0"/>
                      </a:rPr>
                      <m:t>∀ </m:t>
                    </m:r>
                    <m:r>
                      <a:rPr lang="fr-FR" sz="1600" i="1">
                        <a:latin typeface="Cambria Math" panose="02040503050406030204" pitchFamily="18" charset="0"/>
                        <a:ea typeface="Calibri" panose="020F0502020204030204" pitchFamily="34" charset="0"/>
                        <a:cs typeface="Times New Roman" panose="02020603050405020304" pitchFamily="18" charset="0"/>
                      </a:rPr>
                      <m:t>𝑡h</m:t>
                    </m:r>
                    <m:r>
                      <a:rPr lang="fr-FR" sz="1600" i="1">
                        <a:latin typeface="Cambria Math" panose="02040503050406030204" pitchFamily="18" charset="0"/>
                        <a:ea typeface="Calibri" panose="020F0502020204030204" pitchFamily="34" charset="0"/>
                        <a:cs typeface="Times New Roman" panose="02020603050405020304" pitchFamily="18" charset="0"/>
                      </a:rPr>
                      <m:t>ì </m:t>
                    </m:r>
                    <m:r>
                      <a:rPr lang="fr-FR" sz="1600" i="1">
                        <a:latin typeface="Cambria Math" panose="02040503050406030204" pitchFamily="18" charset="0"/>
                        <a:ea typeface="Calibri" panose="020F0502020204030204" pitchFamily="34" charset="0"/>
                        <a:cs typeface="Times New Roman" panose="02020603050405020304" pitchFamily="18" charset="0"/>
                      </a:rPr>
                      <m:t>𝑐</m:t>
                    </m:r>
                    <m:r>
                      <a:rPr lang="fr-FR" sz="1600" i="1">
                        <a:latin typeface="Cambria Math" panose="02040503050406030204" pitchFamily="18" charset="0"/>
                        <a:ea typeface="Calibri" panose="020F0502020204030204" pitchFamily="34" charset="0"/>
                        <a:cs typeface="Times New Roman" panose="02020603050405020304" pitchFamily="18" charset="0"/>
                      </a:rPr>
                      <m:t>ó </m:t>
                    </m:r>
                    <m:r>
                      <a:rPr lang="fr-FR" sz="1600" i="1">
                        <a:latin typeface="Cambria Math" panose="02040503050406030204" pitchFamily="18" charset="0"/>
                        <a:ea typeface="Calibri" panose="020F0502020204030204" pitchFamily="34" charset="0"/>
                        <a:cs typeface="Times New Roman" panose="02020603050405020304" pitchFamily="18" charset="0"/>
                      </a:rPr>
                      <m:t>𝑐h</m:t>
                    </m:r>
                    <m:r>
                      <a:rPr lang="fr-FR" sz="1600" i="1">
                        <a:latin typeface="Cambria Math" panose="02040503050406030204" pitchFamily="18" charset="0"/>
                        <a:ea typeface="Calibri" panose="020F0502020204030204" pitchFamily="34" charset="0"/>
                        <a:cs typeface="Times New Roman" panose="02020603050405020304" pitchFamily="18" charset="0"/>
                      </a:rPr>
                      <m:t>ứ</m:t>
                    </m:r>
                    <m:r>
                      <a:rPr lang="fr-FR" sz="1600" i="1">
                        <a:latin typeface="Cambria Math" panose="02040503050406030204" pitchFamily="18" charset="0"/>
                        <a:ea typeface="Calibri" panose="020F0502020204030204" pitchFamily="34" charset="0"/>
                        <a:cs typeface="Times New Roman" panose="02020603050405020304" pitchFamily="18" charset="0"/>
                      </a:rPr>
                      <m:t>𝑎</m:t>
                    </m:r>
                  </m:oMath>
                </a14:m>
                <a:r>
                  <a:rPr lang="fr-FR" sz="1600" i="1">
                    <a:latin typeface="+mn-lt"/>
                    <a:ea typeface="Calibri" panose="020F0502020204030204" pitchFamily="34" charset="0"/>
                    <a:cs typeface="Times New Roman" panose="02020603050405020304" pitchFamily="18" charset="0"/>
                  </a:rPr>
                  <a:t> </a:t>
                </a:r>
                <a14:m>
                  <m:oMath xmlns:m="http://schemas.openxmlformats.org/officeDocument/2006/math">
                    <m:r>
                      <a:rPr lang="fr-FR" sz="1600" b="1" i="1">
                        <a:latin typeface="Cambria Math" panose="02040503050406030204" pitchFamily="18" charset="0"/>
                        <a:ea typeface="Calibri" panose="020F0502020204030204" pitchFamily="34" charset="0"/>
                        <a:cs typeface="Times New Roman" panose="02020603050405020304" pitchFamily="18" charset="0"/>
                      </a:rPr>
                      <m:t>∃</m:t>
                    </m:r>
                  </m:oMath>
                </a14:m>
                <a:r>
                  <a:rPr lang="fr-FR" sz="1600" b="1" i="1">
                    <a:latin typeface="+mn-lt"/>
                    <a:ea typeface="Times New Roman" panose="02020603050405020304" pitchFamily="18" charset="0"/>
                    <a:cs typeface="Times New Roman" panose="02020603050405020304" pitchFamily="18" charset="0"/>
                  </a:rPr>
                  <a:t>. </a:t>
                </a:r>
                <a:r>
                  <a:rPr lang="fr-FR" sz="1600" i="1">
                    <a:latin typeface="+mn-lt"/>
                    <a:ea typeface="Times New Roman" panose="02020603050405020304" pitchFamily="18" charset="0"/>
                    <a:cs typeface="Times New Roman" panose="02020603050405020304" pitchFamily="18" charset="0"/>
                  </a:rPr>
                  <a:t>Và ngược lại.</a:t>
                </a:r>
                <a:endParaRPr lang="en-US" sz="1600">
                  <a:latin typeface="+mn-lt"/>
                  <a:ea typeface="Calibri" panose="020F0502020204030204" pitchFamily="34" charset="0"/>
                  <a:cs typeface="Times New Roman" panose="02020603050405020304" pitchFamily="18" charset="0"/>
                </a:endParaRPr>
              </a:p>
              <a:p>
                <a:pPr>
                  <a:lnSpc>
                    <a:spcPct val="150000"/>
                  </a:lnSpc>
                  <a:spcAft>
                    <a:spcPts val="80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rot="213506">
                <a:off x="1318151" y="3085784"/>
                <a:ext cx="2241919" cy="1672253"/>
              </a:xfrm>
              <a:prstGeom prst="rect">
                <a:avLst/>
              </a:prstGeom>
              <a:blipFill rotWithShape="0">
                <a:blip r:embed="rId6"/>
                <a:stretch>
                  <a:fillRect l="-260" r="-2338"/>
                </a:stretch>
              </a:blipFill>
            </p:spPr>
            <p:txBody>
              <a:bodyPr/>
              <a:lstStyle/>
              <a:p>
                <a:r>
                  <a:rPr lang="en-US">
                    <a:noFill/>
                  </a:rPr>
                  <a:t> </a:t>
                </a:r>
              </a:p>
            </p:txBody>
          </p:sp>
        </mc:Fallback>
      </mc:AlternateContent>
    </p:spTree>
    <p:extLst>
      <p:ext uri="{BB962C8B-B14F-4D97-AF65-F5344CB8AC3E}">
        <p14:creationId xmlns:p14="http://schemas.microsoft.com/office/powerpoint/2010/main" val="3453542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wipe(down)">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500"/>
                                        <p:tgtEl>
                                          <p:spTgt spid="11">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p:bldP spid="41" grpId="0"/>
      <p:bldP spid="2" grpId="0"/>
      <p:bldP spid="3"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8" name="Rounded Rectangle 7"/>
          <p:cNvSpPr/>
          <p:nvPr/>
        </p:nvSpPr>
        <p:spPr>
          <a:xfrm>
            <a:off x="261256" y="4049486"/>
            <a:ext cx="885373" cy="8781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422339" y="626993"/>
            <a:ext cx="1569660" cy="369332"/>
          </a:xfrm>
          <a:prstGeom prst="rect">
            <a:avLst/>
          </a:prstGeom>
        </p:spPr>
        <p:txBody>
          <a:bodyPr wrap="none">
            <a:spAutoFit/>
          </a:bodyPr>
          <a:lstStyle/>
          <a:p>
            <a:r>
              <a:rPr lang="en-US" sz="1800" b="1">
                <a:solidFill>
                  <a:srgbClr val="191919"/>
                </a:solidFill>
              </a:rPr>
              <a:t>Thực hành 7</a:t>
            </a:r>
            <a:endParaRPr lang="en-US" sz="1800"/>
          </a:p>
        </p:txBody>
      </p:sp>
      <p:sp>
        <p:nvSpPr>
          <p:cNvPr id="5" name="Rectangle 4"/>
          <p:cNvSpPr/>
          <p:nvPr/>
        </p:nvSpPr>
        <p:spPr>
          <a:xfrm>
            <a:off x="261256" y="983906"/>
            <a:ext cx="3868058" cy="2308324"/>
          </a:xfrm>
          <a:prstGeom prst="rect">
            <a:avLst/>
          </a:prstGeom>
        </p:spPr>
        <p:txBody>
          <a:bodyPr wrap="square">
            <a:spAutoFit/>
          </a:bodyPr>
          <a:lstStyle/>
          <a:p>
            <a:pPr algn="just">
              <a:lnSpc>
                <a:spcPct val="150000"/>
              </a:lnSpc>
            </a:pPr>
            <a:r>
              <a:rPr lang="vi-VN" sz="1600">
                <a:latin typeface="+mn-lt"/>
              </a:rPr>
              <a:t>Sử dụng kí hiệu ∀,∃ để viết các mệnh đề sau:</a:t>
            </a:r>
          </a:p>
          <a:p>
            <a:pPr algn="just">
              <a:lnSpc>
                <a:spcPct val="150000"/>
              </a:lnSpc>
            </a:pPr>
            <a:r>
              <a:rPr lang="vi-VN" sz="1600">
                <a:latin typeface="+mn-lt"/>
              </a:rPr>
              <a:t>a) Mọi số thực cộng với số đối của nó đều bằng 0;</a:t>
            </a:r>
          </a:p>
          <a:p>
            <a:pPr algn="just">
              <a:lnSpc>
                <a:spcPct val="150000"/>
              </a:lnSpc>
            </a:pPr>
            <a:r>
              <a:rPr lang="vi-VN" sz="1600">
                <a:latin typeface="+mn-lt"/>
              </a:rPr>
              <a:t>b) Có một số tự nhiên mà bình phương bằng 9.</a:t>
            </a:r>
          </a:p>
        </p:txBody>
      </p:sp>
      <p:sp>
        <p:nvSpPr>
          <p:cNvPr id="6" name="TextBox 5"/>
          <p:cNvSpPr txBox="1"/>
          <p:nvPr/>
        </p:nvSpPr>
        <p:spPr>
          <a:xfrm>
            <a:off x="3635829" y="3185886"/>
            <a:ext cx="184731" cy="307777"/>
          </a:xfrm>
          <a:prstGeom prst="rect">
            <a:avLst/>
          </a:prstGeom>
          <a:noFill/>
        </p:spPr>
        <p:txBody>
          <a:bodyPr wrap="none" rtlCol="0">
            <a:spAutoFit/>
          </a:bodyPr>
          <a:lstStyle/>
          <a:p>
            <a:endParaRPr lang="en-US"/>
          </a:p>
        </p:txBody>
      </p:sp>
      <p:sp>
        <p:nvSpPr>
          <p:cNvPr id="35" name="TextBox 34"/>
          <p:cNvSpPr txBox="1"/>
          <p:nvPr/>
        </p:nvSpPr>
        <p:spPr>
          <a:xfrm>
            <a:off x="489770" y="3292230"/>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7" name="Rectangle 6"/>
              <p:cNvSpPr/>
              <p:nvPr/>
            </p:nvSpPr>
            <p:spPr>
              <a:xfrm>
                <a:off x="312057" y="3649143"/>
                <a:ext cx="4572000" cy="940322"/>
              </a:xfrm>
              <a:prstGeom prst="rect">
                <a:avLst/>
              </a:prstGeom>
            </p:spPr>
            <p:txBody>
              <a:bodyPr>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a)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e>
                    </m:d>
                    <m:r>
                      <a:rPr lang="en-US" sz="1600">
                        <a:latin typeface="Cambria Math" panose="02040503050406030204" pitchFamily="18" charset="0"/>
                        <a:ea typeface="Calibri" panose="020F0502020204030204" pitchFamily="34" charset="0"/>
                        <a:cs typeface="Times New Roman" panose="02020603050405020304" pitchFamily="18" charset="0"/>
                      </a:rPr>
                      <m:t>=0;</m:t>
                    </m:r>
                    <m:box>
                      <m:boxPr>
                        <m:ctrlPr>
                          <a:rPr lang="en-US" sz="1600" i="1">
                            <a:latin typeface="Cambria Math" panose="02040503050406030204" pitchFamily="18" charset="0"/>
                            <a:ea typeface="Calibri" panose="020F0502020204030204" pitchFamily="34" charset="0"/>
                            <a:cs typeface="Times New Roman" panose="02020603050405020304" pitchFamily="18" charset="0"/>
                          </a:rPr>
                        </m:ctrlPr>
                      </m:boxPr>
                      <m:e>
                        <m:r>
                          <a:rPr lang="en-US" sz="1600">
                            <a:latin typeface="Cambria Math" panose="02040503050406030204" pitchFamily="18" charset="0"/>
                            <a:ea typeface="Calibri" panose="020F0502020204030204" pitchFamily="34" charset="0"/>
                            <a:cs typeface="Times New Roman" panose="02020603050405020304" pitchFamily="18" charset="0"/>
                          </a:rPr>
                          <m:t> </m:t>
                        </m:r>
                      </m:e>
                    </m:box>
                  </m:oMath>
                </a14:m>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𝑛</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ℕ</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𝑛</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=9</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2057" y="3649143"/>
                <a:ext cx="4572000" cy="940322"/>
              </a:xfrm>
              <a:prstGeom prst="rect">
                <a:avLst/>
              </a:prstGeom>
              <a:blipFill rotWithShape="0">
                <a:blip r:embed="rId3"/>
                <a:stretch>
                  <a:fillRect l="-667" b="-8442"/>
                </a:stretch>
              </a:blipFill>
            </p:spPr>
            <p:txBody>
              <a:bodyPr/>
              <a:lstStyle/>
              <a:p>
                <a:r>
                  <a:rPr lang="en-US">
                    <a:noFill/>
                  </a:rPr>
                  <a:t> </a:t>
                </a:r>
              </a:p>
            </p:txBody>
          </p:sp>
        </mc:Fallback>
      </mc:AlternateContent>
      <p:cxnSp>
        <p:nvCxnSpPr>
          <p:cNvPr id="10" name="Straight Connector 9"/>
          <p:cNvCxnSpPr/>
          <p:nvPr/>
        </p:nvCxnSpPr>
        <p:spPr>
          <a:xfrm flipH="1">
            <a:off x="4288971" y="566057"/>
            <a:ext cx="14515" cy="4463143"/>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405086" y="983906"/>
            <a:ext cx="4572000" cy="785343"/>
          </a:xfrm>
          <a:prstGeom prst="rect">
            <a:avLst/>
          </a:prstGeom>
        </p:spPr>
        <p:txBody>
          <a:bodyPr>
            <a:spAutoFit/>
          </a:bodyPr>
          <a:lstStyle/>
          <a:p>
            <a:pPr algn="just">
              <a:lnSpc>
                <a:spcPct val="150000"/>
              </a:lnSpc>
            </a:pPr>
            <a:r>
              <a:rPr lang="en-US" sz="1600">
                <a:latin typeface="+mn-lt"/>
              </a:rPr>
              <a:t>Xét tính đúng sai và viết mệnh đề phủ định của các mệnh đề sau:</a:t>
            </a:r>
          </a:p>
        </p:txBody>
      </p:sp>
      <p:sp>
        <p:nvSpPr>
          <p:cNvPr id="41" name="Rectangle 40"/>
          <p:cNvSpPr/>
          <p:nvPr/>
        </p:nvSpPr>
        <p:spPr>
          <a:xfrm>
            <a:off x="4492970" y="625695"/>
            <a:ext cx="1569660" cy="369332"/>
          </a:xfrm>
          <a:prstGeom prst="rect">
            <a:avLst/>
          </a:prstGeom>
        </p:spPr>
        <p:txBody>
          <a:bodyPr wrap="none">
            <a:spAutoFit/>
          </a:bodyPr>
          <a:lstStyle/>
          <a:p>
            <a:r>
              <a:rPr lang="en-US" sz="1800" b="1">
                <a:solidFill>
                  <a:srgbClr val="191919"/>
                </a:solidFill>
              </a:rPr>
              <a:t>Thực hành 8</a:t>
            </a:r>
            <a:endParaRPr lang="en-US" sz="1800"/>
          </a:p>
        </p:txBody>
      </p:sp>
      <p:sp>
        <p:nvSpPr>
          <p:cNvPr id="42" name="TextBox 41"/>
          <p:cNvSpPr txBox="1"/>
          <p:nvPr/>
        </p:nvSpPr>
        <p:spPr>
          <a:xfrm>
            <a:off x="4615457" y="3099559"/>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12" name="Rectangle 11"/>
              <p:cNvSpPr/>
              <p:nvPr/>
            </p:nvSpPr>
            <p:spPr>
              <a:xfrm>
                <a:off x="4405086" y="1819839"/>
                <a:ext cx="17694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𝑎</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&gt;0;</m:t>
                      </m:r>
                    </m:oMath>
                  </m:oMathPara>
                </a14:m>
                <a:endParaRPr lang="en-US" sz="1600"/>
              </a:p>
            </p:txBody>
          </p:sp>
        </mc:Choice>
        <mc:Fallback xmlns="">
          <p:sp>
            <p:nvSpPr>
              <p:cNvPr id="12" name="Rectangle 11"/>
              <p:cNvSpPr>
                <a:spLocks noRot="1" noChangeAspect="1" noMove="1" noResize="1" noEditPoints="1" noAdjustHandles="1" noChangeArrowheads="1" noChangeShapeType="1" noTextEdit="1"/>
              </p:cNvSpPr>
              <p:nvPr/>
            </p:nvSpPr>
            <p:spPr>
              <a:xfrm>
                <a:off x="4405086" y="1819839"/>
                <a:ext cx="1769459" cy="338554"/>
              </a:xfrm>
              <a:prstGeom prst="rect">
                <a:avLst/>
              </a:prstGeom>
              <a:blipFill rotWithShape="0">
                <a:blip r:embed="rId4"/>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405086" y="2300089"/>
                <a:ext cx="223984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𝑏</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=5</m:t>
                      </m:r>
                      <m:r>
                        <a:rPr lang="en-US" sz="1600" i="1">
                          <a:latin typeface="Cambria Math" panose="02040503050406030204" pitchFamily="18" charset="0"/>
                        </a:rPr>
                        <m:t>𝑥</m:t>
                      </m:r>
                      <m:r>
                        <a:rPr lang="en-US" sz="1600">
                          <a:latin typeface="Cambria Math" panose="02040503050406030204" pitchFamily="18" charset="0"/>
                        </a:rPr>
                        <m:t>−4;</m:t>
                      </m:r>
                    </m:oMath>
                  </m:oMathPara>
                </a14:m>
                <a:endParaRPr lang="en-US" sz="1600"/>
              </a:p>
            </p:txBody>
          </p:sp>
        </mc:Choice>
        <mc:Fallback xmlns="">
          <p:sp>
            <p:nvSpPr>
              <p:cNvPr id="13" name="Rectangle 12"/>
              <p:cNvSpPr>
                <a:spLocks noRot="1" noChangeAspect="1" noMove="1" noResize="1" noEditPoints="1" noAdjustHandles="1" noChangeArrowheads="1" noChangeShapeType="1" noTextEdit="1"/>
              </p:cNvSpPr>
              <p:nvPr/>
            </p:nvSpPr>
            <p:spPr>
              <a:xfrm>
                <a:off x="4405086" y="2300089"/>
                <a:ext cx="2239844" cy="338554"/>
              </a:xfrm>
              <a:prstGeom prst="rect">
                <a:avLst/>
              </a:prstGeom>
              <a:blipFill rotWithShape="0">
                <a:blip r:embed="rId5"/>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05086" y="2730645"/>
                <a:ext cx="21137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𝑐</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𝑍</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2</m:t>
                      </m:r>
                      <m:r>
                        <a:rPr lang="en-US" sz="1600" i="1">
                          <a:latin typeface="Cambria Math" panose="02040503050406030204" pitchFamily="18" charset="0"/>
                        </a:rPr>
                        <m:t>𝑥</m:t>
                      </m:r>
                      <m:r>
                        <a:rPr lang="en-US" sz="1600">
                          <a:latin typeface="Cambria Math" panose="02040503050406030204" pitchFamily="18" charset="0"/>
                        </a:rPr>
                        <m:t>+1=0;</m:t>
                      </m:r>
                    </m:oMath>
                  </m:oMathPara>
                </a14:m>
                <a:endParaRPr lang="en-US" sz="1600"/>
              </a:p>
            </p:txBody>
          </p:sp>
        </mc:Choice>
        <mc:Fallback xmlns="">
          <p:sp>
            <p:nvSpPr>
              <p:cNvPr id="14" name="Rectangle 13"/>
              <p:cNvSpPr>
                <a:spLocks noRot="1" noChangeAspect="1" noMove="1" noResize="1" noEditPoints="1" noAdjustHandles="1" noChangeArrowheads="1" noChangeShapeType="1" noTextEdit="1"/>
              </p:cNvSpPr>
              <p:nvPr/>
            </p:nvSpPr>
            <p:spPr>
              <a:xfrm>
                <a:off x="4405086" y="2730645"/>
                <a:ext cx="2113720" cy="338554"/>
              </a:xfrm>
              <a:prstGeom prst="rect">
                <a:avLst/>
              </a:prstGeom>
              <a:blipFill rotWithShape="0">
                <a:blip r:embed="rId6"/>
                <a:stretch>
                  <a:fillRect b="-12727"/>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p:bldP spid="35" grpId="0"/>
      <p:bldP spid="11" grpId="0"/>
      <p:bldP spid="41" grpId="0"/>
      <p:bldP spid="42" grpId="0"/>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8" name="Rounded Rectangle 7"/>
          <p:cNvSpPr/>
          <p:nvPr/>
        </p:nvSpPr>
        <p:spPr>
          <a:xfrm>
            <a:off x="261256" y="4049486"/>
            <a:ext cx="885373" cy="8781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91919"/>
              </a:solidFill>
            </a:endParaRPr>
          </a:p>
        </p:txBody>
      </p:sp>
      <p:sp>
        <p:nvSpPr>
          <p:cNvPr id="6" name="TextBox 5"/>
          <p:cNvSpPr txBox="1"/>
          <p:nvPr/>
        </p:nvSpPr>
        <p:spPr>
          <a:xfrm>
            <a:off x="3635829" y="3185886"/>
            <a:ext cx="184731" cy="307777"/>
          </a:xfrm>
          <a:prstGeom prst="rect">
            <a:avLst/>
          </a:prstGeom>
          <a:noFill/>
        </p:spPr>
        <p:txBody>
          <a:bodyPr wrap="none" rtlCol="0">
            <a:spAutoFit/>
          </a:bodyPr>
          <a:lstStyle/>
          <a:p>
            <a:endParaRPr lang="en-US"/>
          </a:p>
        </p:txBody>
      </p:sp>
      <p:cxnSp>
        <p:nvCxnSpPr>
          <p:cNvPr id="10" name="Straight Connector 9"/>
          <p:cNvCxnSpPr/>
          <p:nvPr/>
        </p:nvCxnSpPr>
        <p:spPr>
          <a:xfrm flipH="1">
            <a:off x="4288971" y="566057"/>
            <a:ext cx="14515" cy="4463143"/>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412338" y="924268"/>
            <a:ext cx="4572000" cy="785343"/>
          </a:xfrm>
          <a:prstGeom prst="rect">
            <a:avLst/>
          </a:prstGeom>
        </p:spPr>
        <p:txBody>
          <a:bodyPr>
            <a:spAutoFit/>
          </a:bodyPr>
          <a:lstStyle/>
          <a:p>
            <a:pPr algn="just">
              <a:lnSpc>
                <a:spcPct val="150000"/>
              </a:lnSpc>
            </a:pPr>
            <a:r>
              <a:rPr lang="en-US" sz="1600"/>
              <a:t>Xét tính đúng sai và viết mệnh đề phủ định của các mệnh đề sau:</a:t>
            </a:r>
          </a:p>
        </p:txBody>
      </p:sp>
      <p:sp>
        <p:nvSpPr>
          <p:cNvPr id="41" name="Rectangle 40"/>
          <p:cNvSpPr/>
          <p:nvPr/>
        </p:nvSpPr>
        <p:spPr>
          <a:xfrm>
            <a:off x="4500222" y="566057"/>
            <a:ext cx="1569660" cy="369332"/>
          </a:xfrm>
          <a:prstGeom prst="rect">
            <a:avLst/>
          </a:prstGeom>
        </p:spPr>
        <p:txBody>
          <a:bodyPr wrap="none">
            <a:spAutoFit/>
          </a:bodyPr>
          <a:lstStyle/>
          <a:p>
            <a:r>
              <a:rPr lang="en-US" sz="1800" b="1">
                <a:solidFill>
                  <a:srgbClr val="191919"/>
                </a:solidFill>
              </a:rPr>
              <a:t>Thực hành 8</a:t>
            </a:r>
            <a:endParaRPr lang="en-US" sz="1800"/>
          </a:p>
        </p:txBody>
      </p:sp>
      <p:sp>
        <p:nvSpPr>
          <p:cNvPr id="42" name="TextBox 41"/>
          <p:cNvSpPr txBox="1"/>
          <p:nvPr/>
        </p:nvSpPr>
        <p:spPr>
          <a:xfrm>
            <a:off x="4622709" y="3039921"/>
            <a:ext cx="1502229" cy="338554"/>
          </a:xfrm>
          <a:prstGeom prst="rect">
            <a:avLst/>
          </a:prstGeom>
          <a:noFill/>
        </p:spPr>
        <p:txBody>
          <a:bodyPr wrap="square" rtlCol="0">
            <a:spAutoFit/>
          </a:bodyPr>
          <a:lstStyle/>
          <a:p>
            <a:r>
              <a:rPr lang="en-US" sz="1600" b="1" u="sng"/>
              <a:t>Trả lời:</a:t>
            </a:r>
          </a:p>
        </p:txBody>
      </p:sp>
      <mc:AlternateContent xmlns:mc="http://schemas.openxmlformats.org/markup-compatibility/2006" xmlns:a14="http://schemas.microsoft.com/office/drawing/2010/main">
        <mc:Choice Requires="a14">
          <p:sp>
            <p:nvSpPr>
              <p:cNvPr id="12" name="Rectangle 11"/>
              <p:cNvSpPr/>
              <p:nvPr/>
            </p:nvSpPr>
            <p:spPr>
              <a:xfrm>
                <a:off x="4412338" y="1760201"/>
                <a:ext cx="17694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𝑎</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&gt;0;</m:t>
                      </m:r>
                    </m:oMath>
                  </m:oMathPara>
                </a14:m>
                <a:endParaRPr lang="en-US" sz="1600"/>
              </a:p>
            </p:txBody>
          </p:sp>
        </mc:Choice>
        <mc:Fallback xmlns="">
          <p:sp>
            <p:nvSpPr>
              <p:cNvPr id="12" name="Rectangle 11"/>
              <p:cNvSpPr>
                <a:spLocks noRot="1" noChangeAspect="1" noMove="1" noResize="1" noEditPoints="1" noAdjustHandles="1" noChangeArrowheads="1" noChangeShapeType="1" noTextEdit="1"/>
              </p:cNvSpPr>
              <p:nvPr/>
            </p:nvSpPr>
            <p:spPr>
              <a:xfrm>
                <a:off x="4412338" y="1760201"/>
                <a:ext cx="1769459" cy="338554"/>
              </a:xfrm>
              <a:prstGeom prst="rect">
                <a:avLst/>
              </a:prstGeom>
              <a:blipFill rotWithShape="0">
                <a:blip r:embed="rId3"/>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412338" y="2240451"/>
                <a:ext cx="223984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𝑏</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=5</m:t>
                      </m:r>
                      <m:r>
                        <a:rPr lang="en-US" sz="1600" i="1">
                          <a:latin typeface="Cambria Math" panose="02040503050406030204" pitchFamily="18" charset="0"/>
                        </a:rPr>
                        <m:t>𝑥</m:t>
                      </m:r>
                      <m:r>
                        <a:rPr lang="en-US" sz="1600">
                          <a:latin typeface="Cambria Math" panose="02040503050406030204" pitchFamily="18" charset="0"/>
                        </a:rPr>
                        <m:t>−4;</m:t>
                      </m:r>
                    </m:oMath>
                  </m:oMathPara>
                </a14:m>
                <a:endParaRPr lang="en-US" sz="1600"/>
              </a:p>
            </p:txBody>
          </p:sp>
        </mc:Choice>
        <mc:Fallback xmlns="">
          <p:sp>
            <p:nvSpPr>
              <p:cNvPr id="13" name="Rectangle 12"/>
              <p:cNvSpPr>
                <a:spLocks noRot="1" noChangeAspect="1" noMove="1" noResize="1" noEditPoints="1" noAdjustHandles="1" noChangeArrowheads="1" noChangeShapeType="1" noTextEdit="1"/>
              </p:cNvSpPr>
              <p:nvPr/>
            </p:nvSpPr>
            <p:spPr>
              <a:xfrm>
                <a:off x="4412338" y="2240451"/>
                <a:ext cx="2239844" cy="338554"/>
              </a:xfrm>
              <a:prstGeom prst="rect">
                <a:avLst/>
              </a:prstGeom>
              <a:blipFill rotWithShape="0">
                <a:blip r:embed="rId4"/>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12338" y="2671007"/>
                <a:ext cx="21137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𝑐</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𝑍</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2</m:t>
                      </m:r>
                      <m:r>
                        <a:rPr lang="en-US" sz="1600" i="1">
                          <a:latin typeface="Cambria Math" panose="02040503050406030204" pitchFamily="18" charset="0"/>
                        </a:rPr>
                        <m:t>𝑥</m:t>
                      </m:r>
                      <m:r>
                        <a:rPr lang="en-US" sz="1600">
                          <a:latin typeface="Cambria Math" panose="02040503050406030204" pitchFamily="18" charset="0"/>
                        </a:rPr>
                        <m:t>+1=0;</m:t>
                      </m:r>
                    </m:oMath>
                  </m:oMathPara>
                </a14:m>
                <a:endParaRPr lang="en-US" sz="1600"/>
              </a:p>
            </p:txBody>
          </p:sp>
        </mc:Choice>
        <mc:Fallback xmlns="">
          <p:sp>
            <p:nvSpPr>
              <p:cNvPr id="14" name="Rectangle 13"/>
              <p:cNvSpPr>
                <a:spLocks noRot="1" noChangeAspect="1" noMove="1" noResize="1" noEditPoints="1" noAdjustHandles="1" noChangeArrowheads="1" noChangeShapeType="1" noTextEdit="1"/>
              </p:cNvSpPr>
              <p:nvPr/>
            </p:nvSpPr>
            <p:spPr>
              <a:xfrm>
                <a:off x="4412338" y="2671007"/>
                <a:ext cx="2113720" cy="338554"/>
              </a:xfrm>
              <a:prstGeom prst="rect">
                <a:avLst/>
              </a:prstGeom>
              <a:blipFill rotWithShape="0">
                <a:blip r:embed="rId5"/>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30630" y="476389"/>
                <a:ext cx="4172856" cy="4667111"/>
              </a:xfrm>
              <a:prstGeom prst="rect">
                <a:avLst/>
              </a:prstGeom>
            </p:spPr>
            <p:txBody>
              <a:bodyPr wrap="square">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a) Mệnh đề sai, vì có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=0</m:t>
                    </m:r>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=0</m:t>
                    </m:r>
                  </m:oMath>
                </a14:m>
                <a:r>
                  <a:rPr lang="en-US" sz="1600">
                    <a:latin typeface="+mn-lt"/>
                    <a:ea typeface="Calibri" panose="020F0502020204030204" pitchFamily="34" charset="0"/>
                    <a:cs typeface="Times New Roman" panose="02020603050405020304" pitchFamily="18" charset="0"/>
                  </a:rPr>
                  <a:t>. Mệnh đề phủ định là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≤0</m:t>
                    </m:r>
                  </m:oMath>
                </a14:m>
                <a:r>
                  <a:rPr lang="en-US" sz="1600">
                    <a:latin typeface="+mn-lt"/>
                    <a:ea typeface="Calibri" panose="020F0502020204030204" pitchFamily="34" charset="0"/>
                    <a:cs typeface="Times New Roman" panose="02020603050405020304" pitchFamily="18" charset="0"/>
                  </a:rPr>
                  <a:t> ".</a:t>
                </a: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Phương trình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5</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+4=0</m:t>
                    </m:r>
                  </m:oMath>
                </a14:m>
                <a:r>
                  <a:rPr lang="en-US" sz="1600">
                    <a:latin typeface="+mn-lt"/>
                    <a:ea typeface="Calibri" panose="020F0502020204030204" pitchFamily="34" charset="0"/>
                    <a:cs typeface="Times New Roman" panose="02020603050405020304" pitchFamily="18" charset="0"/>
                  </a:rPr>
                  <a:t> có nghiệm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=1,</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=4</m:t>
                    </m:r>
                  </m:oMath>
                </a14:m>
                <a:r>
                  <a:rPr lang="en-US" sz="1600">
                    <a:latin typeface="+mn-lt"/>
                    <a:ea typeface="Calibri" panose="020F0502020204030204" pitchFamily="34" charset="0"/>
                    <a:cs typeface="Times New Roman" panose="02020603050405020304" pitchFamily="18" charset="0"/>
                  </a:rPr>
                  <a:t>. Vậy có hai số thực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=1</m:t>
                    </m:r>
                  </m:oMath>
                </a14:m>
                <a:r>
                  <a:rPr lang="en-US" sz="1600">
                    <a:latin typeface="+mn-lt"/>
                    <a:ea typeface="Calibri" panose="020F0502020204030204" pitchFamily="34" charset="0"/>
                    <a:cs typeface="Times New Roman" panose="02020603050405020304" pitchFamily="18" charset="0"/>
                  </a:rPr>
                  <a:t> và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=4</m:t>
                    </m:r>
                  </m:oMath>
                </a14:m>
                <a:r>
                  <a:rPr lang="en-US" sz="1600">
                    <a:latin typeface="+mn-lt"/>
                    <a:ea typeface="Calibri" panose="020F0502020204030204" pitchFamily="34" charset="0"/>
                    <a:cs typeface="Times New Roman" panose="02020603050405020304" pitchFamily="18" charset="0"/>
                  </a:rPr>
                  <a:t> thoả mãn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=5</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4</m:t>
                    </m:r>
                  </m:oMath>
                </a14:m>
                <a:r>
                  <a:rPr lang="en-US" sz="1600">
                    <a:latin typeface="+mn-lt"/>
                    <a:ea typeface="Calibri" panose="020F0502020204030204" pitchFamily="34" charset="0"/>
                    <a:cs typeface="Times New Roman" panose="02020603050405020304" pitchFamily="18" charset="0"/>
                  </a:rPr>
                  <a:t>. Do đó, đây là mệnh đề đúng. Mệnh đề phủ định là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≠5</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4</m:t>
                    </m:r>
                  </m:oMath>
                </a14:m>
                <a:r>
                  <a:rPr lang="en-US" sz="1600">
                    <a:latin typeface="+mn-lt"/>
                    <a:ea typeface="Calibri" panose="020F0502020204030204" pitchFamily="34" charset="0"/>
                    <a:cs typeface="Times New Roman" panose="02020603050405020304" pitchFamily="18" charset="0"/>
                  </a:rPr>
                  <a:t> ".</a:t>
                </a: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c) Phương trình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+1=0</m:t>
                    </m:r>
                  </m:oMath>
                </a14:m>
                <a:r>
                  <a:rPr lang="en-US" sz="1600">
                    <a:latin typeface="+mn-lt"/>
                    <a:ea typeface="Calibri" panose="020F0502020204030204" pitchFamily="34" charset="0"/>
                    <a:cs typeface="Times New Roman" panose="02020603050405020304" pitchFamily="18" charset="0"/>
                  </a:rPr>
                  <a:t> chỉ có một nghiệm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a:latin typeface="Cambria Math" panose="02040503050406030204" pitchFamily="18" charset="0"/>
                            <a:ea typeface="Calibri" panose="020F0502020204030204" pitchFamily="34" charset="0"/>
                            <a:cs typeface="Times New Roman" panose="02020603050405020304" pitchFamily="18" charset="0"/>
                          </a:rPr>
                          <m:t>1</m:t>
                        </m:r>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a:latin typeface="Cambria Math" panose="02040503050406030204" pitchFamily="18" charset="0"/>
                            <a:ea typeface="Calibri" panose="020F0502020204030204" pitchFamily="34" charset="0"/>
                            <a:cs typeface="Times New Roman" panose="02020603050405020304" pitchFamily="18" charset="0"/>
                          </a:rPr>
                          <m:t>1</m:t>
                        </m:r>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ℤ</m:t>
                    </m:r>
                  </m:oMath>
                </a14:m>
                <a:r>
                  <a:rPr lang="en-US" sz="1600">
                    <a:latin typeface="+mn-lt"/>
                    <a:ea typeface="Calibri" panose="020F0502020204030204" pitchFamily="34" charset="0"/>
                    <a:cs typeface="Times New Roman" panose="02020603050405020304" pitchFamily="18" charset="0"/>
                  </a:rPr>
                  <a:t> nên mệnh đề đã cho sai. Mệnh đề phủ định là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ℤ</m:t>
                    </m:r>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+1≠0</m:t>
                    </m:r>
                  </m:oMath>
                </a14:m>
                <a:r>
                  <a:rPr lang="en-US" sz="1600">
                    <a:latin typeface="+mn-lt"/>
                    <a:ea typeface="Calibri" panose="020F0502020204030204" pitchFamily="34" charset="0"/>
                    <a:cs typeface="Times New Roman" panose="02020603050405020304" pitchFamily="18" charset="0"/>
                  </a:rPr>
                  <a:t> ".</a:t>
                </a:r>
              </a:p>
            </p:txBody>
          </p:sp>
        </mc:Choice>
        <mc:Fallback xmlns="">
          <p:sp>
            <p:nvSpPr>
              <p:cNvPr id="15" name="Rectangle 14"/>
              <p:cNvSpPr>
                <a:spLocks noRot="1" noChangeAspect="1" noMove="1" noResize="1" noEditPoints="1" noAdjustHandles="1" noChangeArrowheads="1" noChangeShapeType="1" noTextEdit="1"/>
              </p:cNvSpPr>
              <p:nvPr/>
            </p:nvSpPr>
            <p:spPr>
              <a:xfrm>
                <a:off x="130630" y="476389"/>
                <a:ext cx="4172856" cy="4667111"/>
              </a:xfrm>
              <a:prstGeom prst="rect">
                <a:avLst/>
              </a:prstGeom>
              <a:blipFill rotWithShape="0">
                <a:blip r:embed="rId6"/>
                <a:stretch>
                  <a:fillRect l="-730" r="-292"/>
                </a:stretch>
              </a:blipFill>
            </p:spPr>
            <p:txBody>
              <a:bodyPr/>
              <a:lstStyle/>
              <a:p>
                <a:r>
                  <a:rPr lang="en-US">
                    <a:noFill/>
                  </a:rPr>
                  <a:t> </a:t>
                </a:r>
              </a:p>
            </p:txBody>
          </p:sp>
        </mc:Fallback>
      </mc:AlternateContent>
    </p:spTree>
    <p:extLst>
      <p:ext uri="{BB962C8B-B14F-4D97-AF65-F5344CB8AC3E}">
        <p14:creationId xmlns:p14="http://schemas.microsoft.com/office/powerpoint/2010/main" val="40827721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50"/>
          <p:cNvGrpSpPr/>
          <p:nvPr/>
        </p:nvGrpSpPr>
        <p:grpSpPr>
          <a:xfrm>
            <a:off x="2804598" y="22048"/>
            <a:ext cx="6092575" cy="5975582"/>
            <a:chOff x="7567300" y="1541100"/>
            <a:chExt cx="3167100" cy="3386750"/>
          </a:xfrm>
        </p:grpSpPr>
        <p:sp>
          <p:nvSpPr>
            <p:cNvPr id="1223"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224"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5"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endParaRPr/>
            </a:p>
          </p:txBody>
        </p:sp>
        <p:sp>
          <p:nvSpPr>
            <p:cNvPr id="1226"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7"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8"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9"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0"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1"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2"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3"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4"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5"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6"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7"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8"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9"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0"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1"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2"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grpSp>
      <p:grpSp>
        <p:nvGrpSpPr>
          <p:cNvPr id="1247" name="Google Shape;1247;p50"/>
          <p:cNvGrpSpPr/>
          <p:nvPr/>
        </p:nvGrpSpPr>
        <p:grpSpPr>
          <a:xfrm>
            <a:off x="-436053" y="706783"/>
            <a:ext cx="4142171" cy="3337526"/>
            <a:chOff x="-365541" y="942781"/>
            <a:chExt cx="4142171" cy="3337526"/>
          </a:xfrm>
        </p:grpSpPr>
        <p:sp>
          <p:nvSpPr>
            <p:cNvPr id="1248" name="Google Shape;1248;p50"/>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249" name="Google Shape;1249;p50"/>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endParaRPr/>
            </a:p>
          </p:txBody>
        </p:sp>
      </p:grpSp>
      <p:sp>
        <p:nvSpPr>
          <p:cNvPr id="1251" name="Google Shape;1251;p50"/>
          <p:cNvSpPr/>
          <p:nvPr/>
        </p:nvSpPr>
        <p:spPr>
          <a:xfrm>
            <a:off x="550954" y="980335"/>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endParaRPr/>
          </a:p>
        </p:txBody>
      </p:sp>
      <p:grpSp>
        <p:nvGrpSpPr>
          <p:cNvPr id="1257" name="Google Shape;1257;p50"/>
          <p:cNvGrpSpPr/>
          <p:nvPr/>
        </p:nvGrpSpPr>
        <p:grpSpPr>
          <a:xfrm>
            <a:off x="-207586" y="-856090"/>
            <a:ext cx="1873462" cy="1784311"/>
            <a:chOff x="1938604" y="1358625"/>
            <a:chExt cx="1232946" cy="1174275"/>
          </a:xfrm>
        </p:grpSpPr>
        <p:sp>
          <p:nvSpPr>
            <p:cNvPr id="1258" name="Google Shape;1258;p50"/>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259" name="Google Shape;1259;p50"/>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60" name="Google Shape;1260;p50"/>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endParaRPr/>
            </a:p>
          </p:txBody>
        </p:sp>
        <p:sp>
          <p:nvSpPr>
            <p:cNvPr id="1261" name="Google Shape;1261;p50"/>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endParaRPr/>
            </a:p>
          </p:txBody>
        </p:sp>
      </p:grpSp>
      <p:sp>
        <p:nvSpPr>
          <p:cNvPr id="5" name="TextBox 4"/>
          <p:cNvSpPr txBox="1"/>
          <p:nvPr/>
        </p:nvSpPr>
        <p:spPr>
          <a:xfrm rot="20964591">
            <a:off x="236306" y="2026011"/>
            <a:ext cx="2928134" cy="584775"/>
          </a:xfrm>
          <a:prstGeom prst="rect">
            <a:avLst/>
          </a:prstGeom>
          <a:noFill/>
        </p:spPr>
        <p:txBody>
          <a:bodyPr wrap="square" rtlCol="0">
            <a:spAutoFit/>
          </a:bodyPr>
          <a:lstStyle/>
          <a:p>
            <a:pPr algn="ctr"/>
            <a:r>
              <a:rPr lang="en-US" sz="3200" b="1" dirty="0">
                <a:solidFill>
                  <a:srgbClr val="2F1932">
                    <a:lumMod val="90000"/>
                    <a:lumOff val="10000"/>
                  </a:srgbClr>
                </a:solidFill>
              </a:rPr>
              <a:t>LUYỆN TẬP</a:t>
            </a:r>
          </a:p>
        </p:txBody>
      </p:sp>
      <p:sp>
        <p:nvSpPr>
          <p:cNvPr id="6" name="TextBox 5"/>
          <p:cNvSpPr txBox="1"/>
          <p:nvPr/>
        </p:nvSpPr>
        <p:spPr>
          <a:xfrm>
            <a:off x="3504963" y="199503"/>
            <a:ext cx="2917861" cy="400110"/>
          </a:xfrm>
          <a:prstGeom prst="rect">
            <a:avLst/>
          </a:prstGeom>
          <a:noFill/>
        </p:spPr>
        <p:txBody>
          <a:bodyPr wrap="square" rtlCol="0">
            <a:spAutoFit/>
          </a:bodyPr>
          <a:lstStyle/>
          <a:p>
            <a:r>
              <a:rPr lang="en-US" sz="2000" b="1" dirty="0" err="1">
                <a:solidFill>
                  <a:srgbClr val="40BFBF">
                    <a:lumMod val="50000"/>
                  </a:srgbClr>
                </a:solidFill>
              </a:rPr>
              <a:t>Bài</a:t>
            </a:r>
            <a:r>
              <a:rPr lang="en-US" sz="2000" b="1" dirty="0">
                <a:solidFill>
                  <a:srgbClr val="40BFBF">
                    <a:lumMod val="50000"/>
                  </a:srgbClr>
                </a:solidFill>
              </a:rPr>
              <a:t> 1 (</a:t>
            </a:r>
            <a:r>
              <a:rPr lang="en-US" sz="2000" b="1">
                <a:solidFill>
                  <a:srgbClr val="40BFBF">
                    <a:lumMod val="50000"/>
                  </a:srgbClr>
                </a:solidFill>
              </a:rPr>
              <a:t>SGK – tr14)</a:t>
            </a:r>
            <a:endParaRPr lang="en-US" sz="2000" b="1" dirty="0">
              <a:solidFill>
                <a:srgbClr val="40BFBF">
                  <a:lumMod val="50000"/>
                </a:srgbClr>
              </a:solidFill>
            </a:endParaRPr>
          </a:p>
        </p:txBody>
      </p:sp>
      <p:sp>
        <p:nvSpPr>
          <p:cNvPr id="9" name="Oval Callout 8"/>
          <p:cNvSpPr/>
          <p:nvPr/>
        </p:nvSpPr>
        <p:spPr>
          <a:xfrm>
            <a:off x="5635236" y="3185226"/>
            <a:ext cx="981346" cy="410178"/>
          </a:xfrm>
          <a:prstGeom prst="wedgeEllipseCallou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FFFFFF"/>
                </a:solidFill>
              </a:rPr>
              <a:t>Giải</a:t>
            </a:r>
            <a:endParaRPr lang="en-US" sz="1800" b="1" dirty="0">
              <a:solidFill>
                <a:srgbClr val="FFFFFF"/>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62" y="3142940"/>
            <a:ext cx="2098262" cy="1377963"/>
          </a:xfrm>
          <a:prstGeom prst="rect">
            <a:avLst/>
          </a:prstGeom>
        </p:spPr>
      </p:pic>
      <p:sp>
        <p:nvSpPr>
          <p:cNvPr id="2" name="Rectangle 1"/>
          <p:cNvSpPr/>
          <p:nvPr/>
        </p:nvSpPr>
        <p:spPr>
          <a:xfrm>
            <a:off x="3686975" y="658849"/>
            <a:ext cx="4572000" cy="2632003"/>
          </a:xfrm>
          <a:prstGeom prst="rect">
            <a:avLst/>
          </a:prstGeom>
        </p:spPr>
        <p:txBody>
          <a:bodyPr>
            <a:spAutoFit/>
          </a:bodyPr>
          <a:lstStyle/>
          <a:p>
            <a:pPr algn="just">
              <a:lnSpc>
                <a:spcPct val="150000"/>
              </a:lnSpc>
            </a:pPr>
            <a:r>
              <a:rPr lang="en-US" sz="1600">
                <a:latin typeface="+mn-lt"/>
              </a:rPr>
              <a:t>Trong các khẳng định sau, khẳng định nào là mệnh đề, khẳng định nào là mệnh đề chứa biến?</a:t>
            </a:r>
          </a:p>
          <a:p>
            <a:pPr algn="just">
              <a:lnSpc>
                <a:spcPct val="150000"/>
              </a:lnSpc>
            </a:pPr>
            <a:r>
              <a:rPr lang="en-US" sz="1600">
                <a:latin typeface="+mn-lt"/>
              </a:rPr>
              <a:t>a) 3 + 2 &gt; 5;</a:t>
            </a:r>
          </a:p>
          <a:p>
            <a:pPr algn="just">
              <a:lnSpc>
                <a:spcPct val="150000"/>
              </a:lnSpc>
            </a:pPr>
            <a:r>
              <a:rPr lang="en-US" sz="1600">
                <a:latin typeface="+mn-lt"/>
              </a:rPr>
              <a:t>b) 1 – 2x = 0;</a:t>
            </a:r>
          </a:p>
          <a:p>
            <a:pPr algn="just">
              <a:lnSpc>
                <a:spcPct val="150000"/>
              </a:lnSpc>
            </a:pPr>
            <a:r>
              <a:rPr lang="en-US" sz="1600">
                <a:latin typeface="+mn-lt"/>
              </a:rPr>
              <a:t>c) x – y = 2;</a:t>
            </a:r>
          </a:p>
          <a:p>
            <a:pPr algn="just">
              <a:lnSpc>
                <a:spcPct val="150000"/>
              </a:lnSpc>
            </a:pPr>
            <a:r>
              <a:rPr lang="en-US" sz="1600">
                <a:latin typeface="+mn-lt"/>
              </a:rPr>
              <a:t>d) 1 – √22 &lt; 0.</a:t>
            </a:r>
          </a:p>
        </p:txBody>
      </p:sp>
      <p:sp>
        <p:nvSpPr>
          <p:cNvPr id="3" name="Rectangle 2"/>
          <p:cNvSpPr/>
          <p:nvPr/>
        </p:nvSpPr>
        <p:spPr>
          <a:xfrm>
            <a:off x="3735981" y="3743178"/>
            <a:ext cx="4855816" cy="416011"/>
          </a:xfrm>
          <a:prstGeom prst="rect">
            <a:avLst/>
          </a:prstGeom>
        </p:spPr>
        <p:txBody>
          <a:bodyPr wrap="none">
            <a:spAutoFit/>
          </a:bodyPr>
          <a:lstStyle/>
          <a:p>
            <a:pPr>
              <a:lnSpc>
                <a:spcPct val="150000"/>
              </a:lnSpc>
              <a:spcAft>
                <a:spcPts val="600"/>
              </a:spcAft>
            </a:pPr>
            <a:r>
              <a:rPr lang="en-US" sz="1600">
                <a:latin typeface="+mj-lt"/>
                <a:ea typeface="Calibri" panose="020F0502020204030204" pitchFamily="34" charset="0"/>
                <a:cs typeface="Times New Roman" panose="02020603050405020304" pitchFamily="18" charset="0"/>
              </a:rPr>
              <a:t>a) và d) là mệnh đề; b) và c) là mệnh đề chứa biến.</a:t>
            </a:r>
            <a:endParaRPr lang="en-US" sz="160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69278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8" name="Rounded Rectangle 7"/>
          <p:cNvSpPr/>
          <p:nvPr/>
        </p:nvSpPr>
        <p:spPr>
          <a:xfrm>
            <a:off x="261256" y="4049486"/>
            <a:ext cx="885373" cy="8781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91919"/>
              </a:solidFill>
            </a:endParaRPr>
          </a:p>
        </p:txBody>
      </p:sp>
      <p:sp>
        <p:nvSpPr>
          <p:cNvPr id="6" name="TextBox 5"/>
          <p:cNvSpPr txBox="1"/>
          <p:nvPr/>
        </p:nvSpPr>
        <p:spPr>
          <a:xfrm>
            <a:off x="3635829" y="3185886"/>
            <a:ext cx="184731" cy="307777"/>
          </a:xfrm>
          <a:prstGeom prst="rect">
            <a:avLst/>
          </a:prstGeom>
          <a:noFill/>
        </p:spPr>
        <p:txBody>
          <a:bodyPr wrap="none" rtlCol="0">
            <a:spAutoFit/>
          </a:bodyPr>
          <a:lstStyle/>
          <a:p>
            <a:endParaRPr lang="en-US"/>
          </a:p>
        </p:txBody>
      </p:sp>
      <p:cxnSp>
        <p:nvCxnSpPr>
          <p:cNvPr id="10" name="Straight Connector 9"/>
          <p:cNvCxnSpPr/>
          <p:nvPr/>
        </p:nvCxnSpPr>
        <p:spPr>
          <a:xfrm flipH="1">
            <a:off x="3057144" y="532485"/>
            <a:ext cx="14515" cy="4463143"/>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62211" y="591326"/>
            <a:ext cx="2917861" cy="369332"/>
          </a:xfrm>
          <a:prstGeom prst="rect">
            <a:avLst/>
          </a:prstGeom>
          <a:noFill/>
        </p:spPr>
        <p:txBody>
          <a:bodyPr wrap="square" rtlCol="0">
            <a:spAutoFit/>
          </a:bodyPr>
          <a:lstStyle/>
          <a:p>
            <a:r>
              <a:rPr lang="en-US" sz="1800" b="1" err="1">
                <a:solidFill>
                  <a:schemeClr val="tx1"/>
                </a:solidFill>
              </a:rPr>
              <a:t>Bài</a:t>
            </a:r>
            <a:r>
              <a:rPr lang="en-US" sz="1800" b="1">
                <a:solidFill>
                  <a:schemeClr val="tx1"/>
                </a:solidFill>
              </a:rPr>
              <a:t> 2 </a:t>
            </a:r>
            <a:r>
              <a:rPr lang="en-US" sz="1800" b="1" dirty="0">
                <a:solidFill>
                  <a:schemeClr val="tx1"/>
                </a:solidFill>
              </a:rPr>
              <a:t>(</a:t>
            </a:r>
            <a:r>
              <a:rPr lang="en-US" sz="1800" b="1">
                <a:solidFill>
                  <a:schemeClr val="tx1"/>
                </a:solidFill>
              </a:rPr>
              <a:t>SGK – tr14)</a:t>
            </a:r>
            <a:endParaRPr lang="en-US" sz="1800" b="1" dirty="0">
              <a:solidFill>
                <a:schemeClr val="tx1"/>
              </a:solidFill>
            </a:endParaRPr>
          </a:p>
        </p:txBody>
      </p:sp>
      <p:sp>
        <p:nvSpPr>
          <p:cNvPr id="18" name="Rectangle 17"/>
          <p:cNvSpPr/>
          <p:nvPr/>
        </p:nvSpPr>
        <p:spPr>
          <a:xfrm>
            <a:off x="159396" y="922624"/>
            <a:ext cx="2816033" cy="4154984"/>
          </a:xfrm>
          <a:prstGeom prst="rect">
            <a:avLst/>
          </a:prstGeom>
        </p:spPr>
        <p:txBody>
          <a:bodyPr wrap="square">
            <a:spAutoFit/>
          </a:bodyPr>
          <a:lstStyle/>
          <a:p>
            <a:pPr algn="just">
              <a:lnSpc>
                <a:spcPct val="150000"/>
              </a:lnSpc>
            </a:pPr>
            <a:r>
              <a:rPr lang="vi-VN" sz="1600">
                <a:latin typeface="+mn-lt"/>
              </a:rPr>
              <a:t>Xét tính đúng sai của các mệnh đề sau và phát biểu mệnh đề phủ định của chúng.</a:t>
            </a:r>
          </a:p>
          <a:p>
            <a:pPr algn="just">
              <a:lnSpc>
                <a:spcPct val="150000"/>
              </a:lnSpc>
            </a:pPr>
            <a:r>
              <a:rPr lang="vi-VN" sz="1600">
                <a:latin typeface="+mn-lt"/>
              </a:rPr>
              <a:t>a) 2 020 chia hết cho 3;</a:t>
            </a:r>
          </a:p>
          <a:p>
            <a:pPr algn="just">
              <a:lnSpc>
                <a:spcPct val="150000"/>
              </a:lnSpc>
            </a:pPr>
            <a:r>
              <a:rPr lang="vi-VN" sz="1600">
                <a:latin typeface="+mn-lt"/>
              </a:rPr>
              <a:t>b) </a:t>
            </a:r>
            <a:r>
              <a:rPr lang="el-GR" sz="1600">
                <a:latin typeface="+mn-lt"/>
              </a:rPr>
              <a:t>π &lt; 3,15;</a:t>
            </a:r>
          </a:p>
          <a:p>
            <a:pPr algn="just">
              <a:lnSpc>
                <a:spcPct val="150000"/>
              </a:lnSpc>
            </a:pPr>
            <a:r>
              <a:rPr lang="vi-VN" sz="1600">
                <a:latin typeface="+mn-lt"/>
              </a:rPr>
              <a:t>c) Nước ta hiện nay có 5 thành phố trực thuộc Trung ương;</a:t>
            </a:r>
          </a:p>
          <a:p>
            <a:pPr algn="just">
              <a:lnSpc>
                <a:spcPct val="150000"/>
              </a:lnSpc>
            </a:pPr>
            <a:r>
              <a:rPr lang="vi-VN" sz="1600">
                <a:latin typeface="+mn-lt"/>
              </a:rPr>
              <a:t>d) Tam giác có hai góc bằng 45</a:t>
            </a:r>
            <a:r>
              <a:rPr lang="vi-VN" sz="1600" baseline="30000">
                <a:latin typeface="+mn-lt"/>
              </a:rPr>
              <a:t>0</a:t>
            </a:r>
            <a:r>
              <a:rPr lang="vi-VN" sz="1600">
                <a:latin typeface="+mn-lt"/>
              </a:rPr>
              <a:t> là tam giác vuông cân.</a:t>
            </a:r>
          </a:p>
        </p:txBody>
      </p:sp>
      <mc:AlternateContent xmlns:mc="http://schemas.openxmlformats.org/markup-compatibility/2006" xmlns:a14="http://schemas.microsoft.com/office/drawing/2010/main">
        <mc:Choice Requires="a14">
          <p:sp>
            <p:nvSpPr>
              <p:cNvPr id="19" name="Rectangle 18"/>
              <p:cNvSpPr/>
              <p:nvPr/>
            </p:nvSpPr>
            <p:spPr>
              <a:xfrm>
                <a:off x="3153374" y="797468"/>
                <a:ext cx="5838697" cy="4324261"/>
              </a:xfrm>
              <a:prstGeom prst="rect">
                <a:avLst/>
              </a:prstGeom>
            </p:spPr>
            <p:txBody>
              <a:bodyPr wrap="square">
                <a:spAutoFit/>
              </a:bodyPr>
              <a:lstStyle/>
              <a:p>
                <a:pPr>
                  <a:lnSpc>
                    <a:spcPct val="150000"/>
                  </a:lnSpc>
                  <a:spcAft>
                    <a:spcPts val="600"/>
                  </a:spcAft>
                </a:pPr>
                <a:r>
                  <a:rPr lang="en-US" sz="1600">
                    <a:latin typeface="+mn-lt"/>
                    <a:ea typeface="Calibri" panose="020F0502020204030204" pitchFamily="34" charset="0"/>
                    <a:cs typeface="Times New Roman" panose="02020603050405020304" pitchFamily="18" charset="0"/>
                  </a:rPr>
                  <a:t>a) MĐ Sai. Mệnh đề phủ định là " 2020 không chia hết cho 3".</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MĐ đúng. Mệnh đề phủ định là "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𝜋</m:t>
                    </m:r>
                    <m:r>
                      <a:rPr lang="en-US" sz="1600">
                        <a:latin typeface="Cambria Math" panose="02040503050406030204" pitchFamily="18" charset="0"/>
                        <a:ea typeface="Calibri" panose="020F0502020204030204" pitchFamily="34" charset="0"/>
                        <a:cs typeface="Times New Roman" panose="02020603050405020304" pitchFamily="18" charset="0"/>
                      </a:rPr>
                      <m:t>≥3,15</m:t>
                    </m:r>
                  </m:oMath>
                </a14:m>
                <a:r>
                  <a:rPr lang="en-US" sz="1600">
                    <a:latin typeface="+mn-lt"/>
                    <a:ea typeface="Calibri" panose="020F0502020204030204" pitchFamily="34" charset="0"/>
                    <a:cs typeface="Times New Roman" panose="02020603050405020304" pitchFamily="18" charset="0"/>
                  </a:rPr>
                  <a:t> ".</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c) MĐ đúng (thời điểm năm 2020, 5 thành phố trực thuộc Trung ương gồm Hà Nội, Hải Phòng, Đà Nã̃ng, Thành phố Hồ Chí Minh, Cần Thơ). (Chú ý: Về sau, nếu có sự thay đổi thì mệnh đề sai.)</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Mệnh đề phủ định là "Không phải nước ta hiện nay có 5 thành phố trực thuộc Trung ương".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d) MĐ đúng. Mệnh đề phủ định là "Tam giác có hai góc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45</m:t>
                        </m:r>
                      </m:e>
                      <m:sup>
                        <m:r>
                          <a:rPr lang="en-US" sz="1600">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600">
                    <a:latin typeface="+mn-lt"/>
                    <a:ea typeface="Calibri" panose="020F0502020204030204" pitchFamily="34" charset="0"/>
                    <a:cs typeface="Times New Roman" panose="02020603050405020304" pitchFamily="18" charset="0"/>
                  </a:rPr>
                  <a:t> không phải là tam giác vuông cân".</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3153374" y="797468"/>
                <a:ext cx="5838697" cy="4324261"/>
              </a:xfrm>
              <a:prstGeom prst="rect">
                <a:avLst/>
              </a:prstGeom>
              <a:blipFill rotWithShape="0">
                <a:blip r:embed="rId3"/>
                <a:stretch>
                  <a:fillRect l="-522" r="-522"/>
                </a:stretch>
              </a:blipFill>
            </p:spPr>
            <p:txBody>
              <a:bodyPr/>
              <a:lstStyle/>
              <a:p>
                <a:r>
                  <a:rPr lang="en-US">
                    <a:noFill/>
                  </a:rPr>
                  <a:t> </a:t>
                </a:r>
              </a:p>
            </p:txBody>
          </p:sp>
        </mc:Fallback>
      </mc:AlternateContent>
      <p:grpSp>
        <p:nvGrpSpPr>
          <p:cNvPr id="4" name="Group 3"/>
          <p:cNvGrpSpPr/>
          <p:nvPr/>
        </p:nvGrpSpPr>
        <p:grpSpPr>
          <a:xfrm>
            <a:off x="3113210" y="497646"/>
            <a:ext cx="689429" cy="384629"/>
            <a:chOff x="3113210" y="497646"/>
            <a:chExt cx="689429" cy="384629"/>
          </a:xfrm>
        </p:grpSpPr>
        <p:sp>
          <p:nvSpPr>
            <p:cNvPr id="3" name="Oval 2"/>
            <p:cNvSpPr/>
            <p:nvPr/>
          </p:nvSpPr>
          <p:spPr>
            <a:xfrm>
              <a:off x="3113210" y="497646"/>
              <a:ext cx="689429" cy="38462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Rectangle 1"/>
            <p:cNvSpPr/>
            <p:nvPr/>
          </p:nvSpPr>
          <p:spPr>
            <a:xfrm>
              <a:off x="3130522" y="520684"/>
              <a:ext cx="574196" cy="338554"/>
            </a:xfrm>
            <a:prstGeom prst="rect">
              <a:avLst/>
            </a:prstGeom>
          </p:spPr>
          <p:txBody>
            <a:bodyPr wrap="none">
              <a:spAutoFit/>
            </a:bodyPr>
            <a:lstStyle/>
            <a:p>
              <a:pPr algn="ctr"/>
              <a:r>
                <a:rPr lang="en-US" sz="1600" b="1">
                  <a:solidFill>
                    <a:schemeClr val="tx1"/>
                  </a:solidFill>
                </a:rPr>
                <a:t>Giải</a:t>
              </a:r>
              <a:endParaRPr lang="en-US" sz="1600" b="1" dirty="0">
                <a:solidFill>
                  <a:schemeClr val="tx1"/>
                </a:solidFill>
              </a:endParaRPr>
            </a:p>
          </p:txBody>
        </p:sp>
      </p:grpSp>
    </p:spTree>
    <p:extLst>
      <p:ext uri="{BB962C8B-B14F-4D97-AF65-F5344CB8AC3E}">
        <p14:creationId xmlns:p14="http://schemas.microsoft.com/office/powerpoint/2010/main" val="372380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Effect transition="in" filter="fade">
                                      <p:cBhvr>
                                        <p:cTn id="28" dur="500"/>
                                        <p:tgtEl>
                                          <p:spTgt spid="1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Effect transition="in" filter="fade">
                                      <p:cBhvr>
                                        <p:cTn id="33" dur="500"/>
                                        <p:tgtEl>
                                          <p:spTgt spid="1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fade">
                                      <p:cBhvr>
                                        <p:cTn id="38" dur="500"/>
                                        <p:tgtEl>
                                          <p:spTgt spid="1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xEl>
                                              <p:pRg st="4" end="4"/>
                                            </p:txEl>
                                          </p:spTgt>
                                        </p:tgtEl>
                                        <p:attrNameLst>
                                          <p:attrName>style.visibility</p:attrName>
                                        </p:attrNameLst>
                                      </p:cBhvr>
                                      <p:to>
                                        <p:strVal val="visible"/>
                                      </p:to>
                                    </p:set>
                                    <p:animEffect transition="in" filter="fade">
                                      <p:cBhvr>
                                        <p:cTn id="43"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50"/>
          <p:cNvGrpSpPr/>
          <p:nvPr/>
        </p:nvGrpSpPr>
        <p:grpSpPr>
          <a:xfrm>
            <a:off x="0" y="-91080"/>
            <a:ext cx="9260114" cy="5975582"/>
            <a:chOff x="7567300" y="1541100"/>
            <a:chExt cx="3167100" cy="3386750"/>
          </a:xfrm>
        </p:grpSpPr>
        <p:sp>
          <p:nvSpPr>
            <p:cNvPr id="1223"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224"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5"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endParaRPr/>
            </a:p>
          </p:txBody>
        </p:sp>
        <p:sp>
          <p:nvSpPr>
            <p:cNvPr id="1226"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7"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8"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29"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0"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1"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2"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3"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4"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5"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6"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7"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8"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39"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0"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1"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242"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grpSp>
      <p:grpSp>
        <p:nvGrpSpPr>
          <p:cNvPr id="1257" name="Google Shape;1257;p50"/>
          <p:cNvGrpSpPr/>
          <p:nvPr/>
        </p:nvGrpSpPr>
        <p:grpSpPr>
          <a:xfrm>
            <a:off x="-207586" y="-856090"/>
            <a:ext cx="1873462" cy="1784311"/>
            <a:chOff x="1938604" y="1358625"/>
            <a:chExt cx="1232946" cy="1174275"/>
          </a:xfrm>
        </p:grpSpPr>
        <p:sp>
          <p:nvSpPr>
            <p:cNvPr id="1258" name="Google Shape;1258;p50"/>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259" name="Google Shape;1259;p50"/>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60" name="Google Shape;1260;p50"/>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endParaRPr/>
            </a:p>
          </p:txBody>
        </p:sp>
        <p:sp>
          <p:nvSpPr>
            <p:cNvPr id="1261" name="Google Shape;1261;p50"/>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endParaRPr/>
            </a:p>
          </p:txBody>
        </p:sp>
      </p:grpSp>
      <p:sp>
        <p:nvSpPr>
          <p:cNvPr id="6" name="TextBox 5"/>
          <p:cNvSpPr txBox="1"/>
          <p:nvPr/>
        </p:nvSpPr>
        <p:spPr>
          <a:xfrm>
            <a:off x="1637803" y="226120"/>
            <a:ext cx="2917861" cy="400110"/>
          </a:xfrm>
          <a:prstGeom prst="rect">
            <a:avLst/>
          </a:prstGeom>
          <a:noFill/>
        </p:spPr>
        <p:txBody>
          <a:bodyPr wrap="square" rtlCol="0">
            <a:spAutoFit/>
          </a:bodyPr>
          <a:lstStyle/>
          <a:p>
            <a:r>
              <a:rPr lang="en-US" sz="2000" b="1" err="1">
                <a:solidFill>
                  <a:srgbClr val="40BFBF">
                    <a:lumMod val="50000"/>
                  </a:srgbClr>
                </a:solidFill>
              </a:rPr>
              <a:t>Bài</a:t>
            </a:r>
            <a:r>
              <a:rPr lang="en-US" sz="2000" b="1">
                <a:solidFill>
                  <a:srgbClr val="40BFBF">
                    <a:lumMod val="50000"/>
                  </a:srgbClr>
                </a:solidFill>
              </a:rPr>
              <a:t> 3 </a:t>
            </a:r>
            <a:r>
              <a:rPr lang="en-US" sz="2000" b="1" dirty="0">
                <a:solidFill>
                  <a:srgbClr val="40BFBF">
                    <a:lumMod val="50000"/>
                  </a:srgbClr>
                </a:solidFill>
              </a:rPr>
              <a:t>(</a:t>
            </a:r>
            <a:r>
              <a:rPr lang="en-US" sz="2000" b="1">
                <a:solidFill>
                  <a:srgbClr val="40BFBF">
                    <a:lumMod val="50000"/>
                  </a:srgbClr>
                </a:solidFill>
              </a:rPr>
              <a:t>SGK – tr14)</a:t>
            </a:r>
            <a:endParaRPr lang="en-US" sz="2000" b="1" dirty="0">
              <a:solidFill>
                <a:srgbClr val="40BFBF">
                  <a:lumMod val="50000"/>
                </a:srgbClr>
              </a:solidFill>
            </a:endParaRPr>
          </a:p>
        </p:txBody>
      </p:sp>
      <p:sp>
        <p:nvSpPr>
          <p:cNvPr id="9" name="Oval Callout 8"/>
          <p:cNvSpPr/>
          <p:nvPr/>
        </p:nvSpPr>
        <p:spPr>
          <a:xfrm>
            <a:off x="4673586" y="2405755"/>
            <a:ext cx="981346" cy="410178"/>
          </a:xfrm>
          <a:prstGeom prst="wedgeEllipseCallou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FFFFFF"/>
                </a:solidFill>
              </a:rPr>
              <a:t>Giải</a:t>
            </a:r>
            <a:endParaRPr lang="en-US" sz="1800" b="1" dirty="0">
              <a:solidFill>
                <a:srgbClr val="FFFFFF"/>
              </a:solidFill>
            </a:endParaRPr>
          </a:p>
        </p:txBody>
      </p:sp>
      <mc:AlternateContent xmlns:mc="http://schemas.openxmlformats.org/markup-compatibility/2006" xmlns:a14="http://schemas.microsoft.com/office/drawing/2010/main">
        <mc:Choice Requires="a14">
          <p:sp>
            <p:nvSpPr>
              <p:cNvPr id="4" name="Rectangle 3"/>
              <p:cNvSpPr/>
              <p:nvPr/>
            </p:nvSpPr>
            <p:spPr>
              <a:xfrm>
                <a:off x="1637803" y="538728"/>
                <a:ext cx="7275300" cy="1938992"/>
              </a:xfrm>
              <a:prstGeom prst="rect">
                <a:avLst/>
              </a:prstGeom>
            </p:spPr>
            <p:txBody>
              <a:bodyPr wrap="square">
                <a:spAutoFit/>
              </a:bodyPr>
              <a:lstStyle/>
              <a:p>
                <a:pPr algn="just">
                  <a:lnSpc>
                    <a:spcPct val="150000"/>
                  </a:lnSpc>
                </a:pPr>
                <a:r>
                  <a:rPr lang="vi-VN" sz="1600">
                    <a:latin typeface="+mn-lt"/>
                  </a:rPr>
                  <a:t>Xét hai mệnh đề:</a:t>
                </a:r>
              </a:p>
              <a:p>
                <a:pPr algn="just">
                  <a:lnSpc>
                    <a:spcPct val="150000"/>
                  </a:lnSpc>
                </a:pPr>
                <a:r>
                  <a:rPr lang="vi-VN" sz="1600">
                    <a:latin typeface="+mn-lt"/>
                  </a:rPr>
                  <a:t>P: “Tứ giác ABCD là hình bình  hành”;</a:t>
                </a:r>
              </a:p>
              <a:p>
                <a:pPr algn="just">
                  <a:lnSpc>
                    <a:spcPct val="150000"/>
                  </a:lnSpc>
                </a:pPr>
                <a:r>
                  <a:rPr lang="vi-VN" sz="1600">
                    <a:latin typeface="+mn-lt"/>
                  </a:rPr>
                  <a:t>Q: “Tứ giác ABCD có hai đường chéo cắt nhau tại trung điểm mỗi đường”.</a:t>
                </a:r>
              </a:p>
              <a:p>
                <a:pPr algn="just">
                  <a:lnSpc>
                    <a:spcPct val="150000"/>
                  </a:lnSpc>
                </a:pPr>
                <a:r>
                  <a:rPr lang="vi-VN" sz="1600">
                    <a:latin typeface="+mn-lt"/>
                  </a:rPr>
                  <a:t>a) Phát biểu mệnh đề </a:t>
                </a:r>
                <a14:m>
                  <m:oMath xmlns:m="http://schemas.openxmlformats.org/officeDocument/2006/math">
                    <m:r>
                      <a:rPr lang="en-US" sz="1600" b="0" i="1" smtClean="0">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latin typeface="Cambria Math" panose="02040503050406030204" pitchFamily="18" charset="0"/>
                        <a:ea typeface="Calibri" panose="020F0502020204030204" pitchFamily="34" charset="0"/>
                        <a:cs typeface="Times New Roman" panose="02020603050405020304" pitchFamily="18" charset="0"/>
                      </a:rPr>
                      <m:t>𝑄</m:t>
                    </m:r>
                  </m:oMath>
                </a14:m>
                <a:r>
                  <a:rPr lang="vi-VN" sz="1600">
                    <a:latin typeface="+mn-lt"/>
                  </a:rPr>
                  <a:t> và xét tính đúng sai của nó.</a:t>
                </a:r>
              </a:p>
              <a:p>
                <a:pPr algn="just">
                  <a:lnSpc>
                    <a:spcPct val="150000"/>
                  </a:lnSpc>
                </a:pPr>
                <a:r>
                  <a:rPr lang="vi-VN" sz="1600">
                    <a:latin typeface="+mn-lt"/>
                  </a:rPr>
                  <a:t>b) Phát biểu mệnh đề đảo của mệnh đề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b="0" i="0" smtClean="0">
                        <a:latin typeface="Cambria Math" panose="02040503050406030204" pitchFamily="18" charset="0"/>
                        <a:ea typeface="Calibri" panose="020F0502020204030204" pitchFamily="34" charset="0"/>
                        <a:cs typeface="Times New Roman" panose="02020603050405020304" pitchFamily="18" charset="0"/>
                      </a:rPr>
                      <m:t>.</m:t>
                    </m:r>
                  </m:oMath>
                </a14:m>
                <a:endParaRPr lang="vi-VN" sz="1600">
                  <a:latin typeface="+mn-lt"/>
                </a:endParaRPr>
              </a:p>
            </p:txBody>
          </p:sp>
        </mc:Choice>
        <mc:Fallback xmlns="">
          <p:sp>
            <p:nvSpPr>
              <p:cNvPr id="4" name="Rectangle 3"/>
              <p:cNvSpPr>
                <a:spLocks noRot="1" noChangeAspect="1" noMove="1" noResize="1" noEditPoints="1" noAdjustHandles="1" noChangeArrowheads="1" noChangeShapeType="1" noTextEdit="1"/>
              </p:cNvSpPr>
              <p:nvPr/>
            </p:nvSpPr>
            <p:spPr>
              <a:xfrm>
                <a:off x="1637803" y="538728"/>
                <a:ext cx="7275300" cy="1938992"/>
              </a:xfrm>
              <a:prstGeom prst="rect">
                <a:avLst/>
              </a:prstGeom>
              <a:blipFill rotWithShape="0">
                <a:blip r:embed="rId3"/>
                <a:stretch>
                  <a:fillRect l="-503"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440116" y="3081651"/>
                <a:ext cx="7155543" cy="1646605"/>
              </a:xfrm>
              <a:prstGeom prst="rect">
                <a:avLst/>
              </a:prstGeom>
            </p:spPr>
            <p:txBody>
              <a:bodyPr wrap="square">
                <a:spAutoFit/>
              </a:bodyPr>
              <a:lstStyle/>
              <a:p>
                <a:pPr>
                  <a:lnSpc>
                    <a:spcPct val="150000"/>
                  </a:lnSpc>
                  <a:spcAft>
                    <a:spcPts val="600"/>
                  </a:spcAft>
                </a:pPr>
                <a:r>
                  <a:rPr lang="en-US" sz="1600">
                    <a:latin typeface="+mn-lt"/>
                    <a:ea typeface="Calibri" panose="020F0502020204030204" pitchFamily="34" charset="0"/>
                    <a:cs typeface="Times New Roman" panose="02020603050405020304" pitchFamily="18" charset="0"/>
                  </a:rPr>
                  <a:t>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n-lt"/>
                    <a:ea typeface="Calibri" panose="020F0502020204030204" pitchFamily="34" charset="0"/>
                    <a:cs typeface="Times New Roman" panose="02020603050405020304" pitchFamily="18" charset="0"/>
                  </a:rPr>
                  <a:t> : "Nếu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cs typeface="Times New Roman" panose="02020603050405020304" pitchFamily="18" charset="0"/>
                  </a:rPr>
                  <a:t> là hình bình hành thì nó có hai đường chéo cắt nhau tại trung điểm của mỗi đường". Đây là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"Nếu tứ giác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𝐴𝐵𝐶𝐷</m:t>
                    </m:r>
                  </m:oMath>
                </a14:m>
                <a:r>
                  <a:rPr lang="en-US" sz="1600">
                    <a:latin typeface="+mn-lt"/>
                    <a:ea typeface="Calibri" panose="020F0502020204030204" pitchFamily="34" charset="0"/>
                    <a:cs typeface="Times New Roman" panose="02020603050405020304" pitchFamily="18" charset="0"/>
                  </a:rPr>
                  <a:t> có có hai đường chéo cắt nhau tại trung điểm của mỗi đường thì nó là hình bình hành".</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440116" y="3081651"/>
                <a:ext cx="7155543" cy="1646605"/>
              </a:xfrm>
              <a:prstGeom prst="rect">
                <a:avLst/>
              </a:prstGeom>
              <a:blipFill rotWithShape="0">
                <a:blip r:embed="rId4"/>
                <a:stretch>
                  <a:fillRect l="-426" r="-1022" b="-1481"/>
                </a:stretch>
              </a:blipFill>
            </p:spPr>
            <p:txBody>
              <a:bodyPr/>
              <a:lstStyle/>
              <a:p>
                <a:r>
                  <a:rPr lang="en-US">
                    <a:noFill/>
                  </a:rPr>
                  <a:t> </a:t>
                </a:r>
              </a:p>
            </p:txBody>
          </p:sp>
        </mc:Fallback>
      </mc:AlternateContent>
    </p:spTree>
    <p:extLst>
      <p:ext uri="{BB962C8B-B14F-4D97-AF65-F5344CB8AC3E}">
        <p14:creationId xmlns:p14="http://schemas.microsoft.com/office/powerpoint/2010/main" val="189728530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27" name="Rounded Rectangle 26"/>
          <p:cNvSpPr/>
          <p:nvPr/>
        </p:nvSpPr>
        <p:spPr>
          <a:xfrm>
            <a:off x="8588057" y="1510515"/>
            <a:ext cx="328114" cy="3212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8424000" y="1093925"/>
            <a:ext cx="328114" cy="3212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64" name="Google Shape;1264;p35"/>
          <p:cNvSpPr txBox="1">
            <a:spLocks noGrp="1"/>
          </p:cNvSpPr>
          <p:nvPr>
            <p:ph type="title"/>
          </p:nvPr>
        </p:nvSpPr>
        <p:spPr>
          <a:xfrm>
            <a:off x="866913" y="1522525"/>
            <a:ext cx="3610743" cy="713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b="1">
                <a:solidFill>
                  <a:schemeClr val="accent3"/>
                </a:solidFill>
                <a:latin typeface="+mj-lt"/>
              </a:rPr>
              <a:t>MỆNH ĐỀ, MỆNH ĐỀ CHỨA BIẾN, MỆNH ĐỀ PHỦ ĐỊNH</a:t>
            </a:r>
            <a:endParaRPr sz="2000">
              <a:latin typeface="+mj-lt"/>
            </a:endParaRPr>
          </a:p>
        </p:txBody>
      </p:sp>
      <p:sp>
        <p:nvSpPr>
          <p:cNvPr id="1269" name="Google Shape;1269;p35"/>
          <p:cNvSpPr txBox="1">
            <a:spLocks noGrp="1"/>
          </p:cNvSpPr>
          <p:nvPr>
            <p:ph type="title" idx="2"/>
          </p:nvPr>
        </p:nvSpPr>
        <p:spPr>
          <a:xfrm>
            <a:off x="108847" y="1283457"/>
            <a:ext cx="9537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2" name="Google Shape;1272;p35"/>
          <p:cNvSpPr txBox="1">
            <a:spLocks noGrp="1"/>
          </p:cNvSpPr>
          <p:nvPr>
            <p:ph type="title" idx="15"/>
          </p:nvPr>
        </p:nvSpPr>
        <p:spPr>
          <a:xfrm>
            <a:off x="720000" y="63355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latin typeface="+mj-lt"/>
              </a:rPr>
              <a:t>NỘI DUNG</a:t>
            </a:r>
            <a:endParaRPr>
              <a:solidFill>
                <a:schemeClr val="accent3"/>
              </a:solidFill>
              <a:effectLst>
                <a:outerShdw blurRad="38100" dist="38100" dir="2700000" algn="tl">
                  <a:srgbClr val="000000">
                    <a:alpha val="43137"/>
                  </a:srgbClr>
                </a:outerShdw>
              </a:effectLst>
              <a:latin typeface="+mj-lt"/>
            </a:endParaRPr>
          </a:p>
        </p:txBody>
      </p:sp>
      <p:sp>
        <p:nvSpPr>
          <p:cNvPr id="1274" name="Google Shape;1274;p35"/>
          <p:cNvSpPr txBox="1">
            <a:spLocks noGrp="1"/>
          </p:cNvSpPr>
          <p:nvPr>
            <p:ph type="title" idx="4"/>
          </p:nvPr>
        </p:nvSpPr>
        <p:spPr>
          <a:xfrm>
            <a:off x="108847" y="2885825"/>
            <a:ext cx="9600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75" name="Google Shape;1275;p35"/>
          <p:cNvSpPr txBox="1">
            <a:spLocks noGrp="1"/>
          </p:cNvSpPr>
          <p:nvPr>
            <p:ph type="title" idx="7"/>
          </p:nvPr>
        </p:nvSpPr>
        <p:spPr>
          <a:xfrm>
            <a:off x="4784140" y="1326713"/>
            <a:ext cx="9537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76" name="Google Shape;1276;p35"/>
          <p:cNvSpPr txBox="1">
            <a:spLocks noGrp="1"/>
          </p:cNvSpPr>
          <p:nvPr>
            <p:ph type="title" idx="13"/>
          </p:nvPr>
        </p:nvSpPr>
        <p:spPr>
          <a:xfrm>
            <a:off x="4798654" y="2885825"/>
            <a:ext cx="9600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277" name="Google Shape;1277;p35"/>
          <p:cNvPicPr preferRelativeResize="0"/>
          <p:nvPr/>
        </p:nvPicPr>
        <p:blipFill rotWithShape="1">
          <a:blip r:embed="rId3">
            <a:alphaModFix/>
          </a:blip>
          <a:srcRect l="21938" t="18565" r="21938" b="18565"/>
          <a:stretch/>
        </p:blipFill>
        <p:spPr>
          <a:xfrm rot="611685">
            <a:off x="7896625" y="3882099"/>
            <a:ext cx="1177549" cy="1319100"/>
          </a:xfrm>
          <a:prstGeom prst="rect">
            <a:avLst/>
          </a:prstGeom>
          <a:noFill/>
          <a:ln>
            <a:noFill/>
          </a:ln>
        </p:spPr>
      </p:pic>
      <p:sp>
        <p:nvSpPr>
          <p:cNvPr id="21" name="Google Shape;1264;p35"/>
          <p:cNvSpPr txBox="1">
            <a:spLocks/>
          </p:cNvSpPr>
          <p:nvPr/>
        </p:nvSpPr>
        <p:spPr>
          <a:xfrm>
            <a:off x="961257" y="3336725"/>
            <a:ext cx="3610743"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25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0" i="0" u="none" strike="noStrike" cap="none">
                <a:solidFill>
                  <a:schemeClr val="dk1"/>
                </a:solidFill>
                <a:latin typeface="Montserrat"/>
                <a:ea typeface="Montserrat"/>
                <a:cs typeface="Montserrat"/>
                <a:sym typeface="Montserrat"/>
              </a:defRPr>
            </a:lvl9pPr>
          </a:lstStyle>
          <a:p>
            <a:pPr>
              <a:lnSpc>
                <a:spcPct val="150000"/>
              </a:lnSpc>
            </a:pPr>
            <a:r>
              <a:rPr lang="en-US" sz="2000" b="1">
                <a:solidFill>
                  <a:schemeClr val="accent3"/>
                </a:solidFill>
                <a:latin typeface="+mj-lt"/>
              </a:rPr>
              <a:t>MỆNH ĐỀ KÉO THEO, MỆNH ĐỀ ĐẢO,</a:t>
            </a:r>
          </a:p>
          <a:p>
            <a:pPr>
              <a:lnSpc>
                <a:spcPct val="150000"/>
              </a:lnSpc>
            </a:pPr>
            <a:r>
              <a:rPr lang="en-US" sz="2000" b="1">
                <a:solidFill>
                  <a:schemeClr val="accent3"/>
                </a:solidFill>
                <a:latin typeface="+mj-lt"/>
              </a:rPr>
              <a:t>MỆNH ĐỀ TƯƠNG ĐƯƠNG</a:t>
            </a:r>
            <a:endParaRPr lang="en-US" sz="2000">
              <a:latin typeface="+mj-lt"/>
            </a:endParaRPr>
          </a:p>
        </p:txBody>
      </p:sp>
      <p:sp>
        <p:nvSpPr>
          <p:cNvPr id="24" name="Google Shape;1264;p35"/>
          <p:cNvSpPr txBox="1">
            <a:spLocks noGrp="1"/>
          </p:cNvSpPr>
          <p:nvPr>
            <p:ph type="title"/>
          </p:nvPr>
        </p:nvSpPr>
        <p:spPr>
          <a:xfrm>
            <a:off x="5570873" y="1361994"/>
            <a:ext cx="3610743" cy="713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b="1">
                <a:solidFill>
                  <a:schemeClr val="accent3"/>
                </a:solidFill>
                <a:latin typeface="+mj-lt"/>
              </a:rPr>
              <a:t>MỆNH ĐỀ CHỨA KÝ HIỆU</a:t>
            </a:r>
            <a:endParaRPr sz="2000">
              <a:latin typeface="+mj-lt"/>
            </a:endParaRPr>
          </a:p>
        </p:txBody>
      </p:sp>
      <mc:AlternateContent xmlns:mc="http://schemas.openxmlformats.org/markup-compatibility/2006" xmlns:a14="http://schemas.microsoft.com/office/drawing/2010/main">
        <mc:Choice Requires="a14">
          <p:sp>
            <p:nvSpPr>
              <p:cNvPr id="9" name="Rectangle 8"/>
              <p:cNvSpPr/>
              <p:nvPr/>
            </p:nvSpPr>
            <p:spPr>
              <a:xfrm>
                <a:off x="5528736" y="1854612"/>
                <a:ext cx="7777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oMath>
                  </m:oMathPara>
                </a14:m>
                <a:endParaRPr lang="en-US" sz="2400" b="1">
                  <a:solidFill>
                    <a:schemeClr val="accent2">
                      <a:lumMod val="75000"/>
                    </a:schemeClr>
                  </a:solidFill>
                  <a:effectLst>
                    <a:outerShdw blurRad="38100" dist="38100" dir="2700000" algn="tl">
                      <a:srgbClr val="000000">
                        <a:alpha val="43137"/>
                      </a:srgbClr>
                    </a:outerShdw>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5528736" y="1854612"/>
                <a:ext cx="777777" cy="461665"/>
              </a:xfrm>
              <a:prstGeom prst="rect">
                <a:avLst/>
              </a:prstGeom>
              <a:blipFill rotWithShape="0">
                <a:blip r:embed="rId4"/>
                <a:stretch>
                  <a:fillRect b="-7895"/>
                </a:stretch>
              </a:blipFill>
            </p:spPr>
            <p:txBody>
              <a:bodyPr/>
              <a:lstStyle/>
              <a:p>
                <a:r>
                  <a:rPr lang="en-US">
                    <a:noFill/>
                  </a:rPr>
                  <a:t> </a:t>
                </a:r>
              </a:p>
            </p:txBody>
          </p:sp>
        </mc:Fallback>
      </mc:AlternateContent>
      <p:sp>
        <p:nvSpPr>
          <p:cNvPr id="28" name="Google Shape;1264;p35"/>
          <p:cNvSpPr txBox="1">
            <a:spLocks noGrp="1"/>
          </p:cNvSpPr>
          <p:nvPr>
            <p:ph type="title"/>
          </p:nvPr>
        </p:nvSpPr>
        <p:spPr>
          <a:xfrm>
            <a:off x="5621674" y="2885825"/>
            <a:ext cx="3610743" cy="713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b="1">
                <a:solidFill>
                  <a:schemeClr val="accent3"/>
                </a:solidFill>
                <a:latin typeface="+mj-lt"/>
              </a:rPr>
              <a:t>LUYỆN TẬP</a:t>
            </a:r>
            <a:endParaRPr sz="2000">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2"/>
                                        </p:tgtEl>
                                        <p:attrNameLst>
                                          <p:attrName>style.visibility</p:attrName>
                                        </p:attrNameLst>
                                      </p:cBhvr>
                                      <p:to>
                                        <p:strVal val="visible"/>
                                      </p:to>
                                    </p:set>
                                    <p:animEffect transition="in" filter="fade">
                                      <p:cBhvr>
                                        <p:cTn id="7" dur="500"/>
                                        <p:tgtEl>
                                          <p:spTgt spid="1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
                                        </p:tgtEl>
                                        <p:attrNameLst>
                                          <p:attrName>style.visibility</p:attrName>
                                        </p:attrNameLst>
                                      </p:cBhvr>
                                      <p:to>
                                        <p:strVal val="visible"/>
                                      </p:to>
                                    </p:set>
                                    <p:animEffect transition="in" filter="fade">
                                      <p:cBhvr>
                                        <p:cTn id="12" dur="500"/>
                                        <p:tgtEl>
                                          <p:spTgt spid="12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4"/>
                                        </p:tgtEl>
                                        <p:attrNameLst>
                                          <p:attrName>style.visibility</p:attrName>
                                        </p:attrNameLst>
                                      </p:cBhvr>
                                      <p:to>
                                        <p:strVal val="visible"/>
                                      </p:to>
                                    </p:set>
                                    <p:animEffect transition="in" filter="fade">
                                      <p:cBhvr>
                                        <p:cTn id="15" dur="500"/>
                                        <p:tgtEl>
                                          <p:spTgt spid="126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74"/>
                                        </p:tgtEl>
                                        <p:attrNameLst>
                                          <p:attrName>style.visibility</p:attrName>
                                        </p:attrNameLst>
                                      </p:cBhvr>
                                      <p:to>
                                        <p:strVal val="visible"/>
                                      </p:to>
                                    </p:set>
                                    <p:animEffect transition="in" filter="barn(inVertical)">
                                      <p:cBhvr>
                                        <p:cTn id="20" dur="500"/>
                                        <p:tgtEl>
                                          <p:spTgt spid="127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75"/>
                                        </p:tgtEl>
                                        <p:attrNameLst>
                                          <p:attrName>style.visibility</p:attrName>
                                        </p:attrNameLst>
                                      </p:cBhvr>
                                      <p:to>
                                        <p:strVal val="visible"/>
                                      </p:to>
                                    </p:set>
                                    <p:animEffect transition="in" filter="fade">
                                      <p:cBhvr>
                                        <p:cTn id="28" dur="500"/>
                                        <p:tgtEl>
                                          <p:spTgt spid="12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76"/>
                                        </p:tgtEl>
                                        <p:attrNameLst>
                                          <p:attrName>style.visibility</p:attrName>
                                        </p:attrNameLst>
                                      </p:cBhvr>
                                      <p:to>
                                        <p:strVal val="visible"/>
                                      </p:to>
                                    </p:set>
                                    <p:animEffect transition="in" filter="fade">
                                      <p:cBhvr>
                                        <p:cTn id="39" dur="500"/>
                                        <p:tgtEl>
                                          <p:spTgt spid="12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4" grpId="0"/>
      <p:bldP spid="1269" grpId="0"/>
      <p:bldP spid="1272" grpId="0"/>
      <p:bldP spid="1274" grpId="0"/>
      <p:bldP spid="1275" grpId="0"/>
      <p:bldP spid="1276" grpId="0"/>
      <p:bldP spid="21" grpId="0"/>
      <p:bldP spid="24" grpId="0"/>
      <p:bldP spid="9"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3" name="Rectangle 2"/>
          <p:cNvSpPr/>
          <p:nvPr/>
        </p:nvSpPr>
        <p:spPr>
          <a:xfrm>
            <a:off x="84774" y="654290"/>
            <a:ext cx="10793683" cy="2246769"/>
          </a:xfrm>
          <a:prstGeom prst="rect">
            <a:avLst/>
          </a:prstGeom>
        </p:spPr>
        <p:txBody>
          <a:bodyPr wrap="square">
            <a:spAutoFit/>
          </a:bodyPr>
          <a:lstStyle/>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                                     Cho các định lí:</a:t>
            </a:r>
            <a:endParaRPr lang="en-US" sz="1200">
              <a:latin typeface="Times New Roman" panose="02020603050405020304" pitchFamily="18" charset="0"/>
              <a:ea typeface="Times New Roman" panose="02020603050405020304" pitchFamily="18" charset="0"/>
            </a:endParaRPr>
          </a:p>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P: “Nếu hai tam giác bằng nhau thì diện tích của chúng bằng nhau”;</a:t>
            </a:r>
            <a:endParaRPr lang="en-US" sz="1200">
              <a:latin typeface="Times New Roman" panose="02020603050405020304" pitchFamily="18" charset="0"/>
              <a:ea typeface="Times New Roman" panose="02020603050405020304" pitchFamily="18" charset="0"/>
            </a:endParaRPr>
          </a:p>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Q: “Nếu a &lt; b thì a + c &lt; b + c” (a, b, c </a:t>
            </a:r>
            <a:r>
              <a:rPr lang="en-US" sz="1600">
                <a:latin typeface="Cambria Math" panose="02040503050406030204" pitchFamily="18" charset="0"/>
                <a:ea typeface="Times New Roman" panose="02020603050405020304" pitchFamily="18" charset="0"/>
                <a:cs typeface="Cambria Math" panose="02040503050406030204" pitchFamily="18" charset="0"/>
              </a:rPr>
              <a:t>∈</a:t>
            </a:r>
            <a:r>
              <a:rPr lang="en-US" sz="1600">
                <a:latin typeface="Arial" panose="020B0604020202020204" pitchFamily="34" charset="0"/>
                <a:ea typeface="Times New Roman" panose="02020603050405020304" pitchFamily="18" charset="0"/>
              </a:rPr>
              <a:t> </a:t>
            </a:r>
            <a:r>
              <a:rPr lang="en-US" sz="1600">
                <a:latin typeface="Cambria Math" panose="02040503050406030204" pitchFamily="18" charset="0"/>
                <a:ea typeface="Times New Roman" panose="02020603050405020304" pitchFamily="18" charset="0"/>
                <a:cs typeface="Cambria Math" panose="02040503050406030204" pitchFamily="18" charset="0"/>
              </a:rPr>
              <a:t>ℝ</a:t>
            </a:r>
            <a:r>
              <a:rPr lang="en-US" sz="1600">
                <a:latin typeface="Arial" panose="020B0604020202020204" pitchFamily="34" charset="0"/>
                <a:ea typeface="Times New Roman" panose="02020603050405020304" pitchFamily="18" charset="0"/>
              </a:rPr>
              <a:t>).</a:t>
            </a:r>
            <a:endParaRPr lang="en-US" sz="1200">
              <a:latin typeface="Times New Roman" panose="02020603050405020304" pitchFamily="18" charset="0"/>
              <a:ea typeface="Times New Roman" panose="02020603050405020304" pitchFamily="18" charset="0"/>
            </a:endParaRPr>
          </a:p>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a) Chỉ ra giả thiết và kết luận của mỗi định lí;</a:t>
            </a:r>
            <a:endParaRPr lang="en-US" sz="1200">
              <a:latin typeface="Times New Roman" panose="02020603050405020304" pitchFamily="18" charset="0"/>
              <a:ea typeface="Times New Roman" panose="02020603050405020304" pitchFamily="18" charset="0"/>
            </a:endParaRPr>
          </a:p>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b) Phát biểu lại mỗi định lí đã cho, sử dụng thuật ngữ “điều kiện cần” hoặc “điều kiện đủ”.</a:t>
            </a:r>
            <a:endParaRPr lang="en-US" sz="1200">
              <a:latin typeface="Times New Roman" panose="02020603050405020304" pitchFamily="18" charset="0"/>
              <a:ea typeface="Times New Roman" panose="02020603050405020304" pitchFamily="18" charset="0"/>
            </a:endParaRPr>
          </a:p>
          <a:p>
            <a:pPr marL="30480" marR="30480" algn="just">
              <a:lnSpc>
                <a:spcPts val="1800"/>
              </a:lnSpc>
              <a:spcAft>
                <a:spcPts val="1200"/>
              </a:spcAft>
            </a:pPr>
            <a:r>
              <a:rPr lang="en-US" sz="1600">
                <a:latin typeface="Arial" panose="020B0604020202020204" pitchFamily="34" charset="0"/>
                <a:ea typeface="Times New Roman" panose="02020603050405020304" pitchFamily="18" charset="0"/>
              </a:rPr>
              <a:t>c) Mệnh đề đảo của mỗi định lí đó có là định lí không?</a:t>
            </a:r>
            <a:endParaRPr lang="en-US" sz="1200">
              <a:effectLst/>
              <a:latin typeface="Times New Roman" panose="02020603050405020304" pitchFamily="18" charset="0"/>
              <a:ea typeface="Times New Roman" panose="02020603050405020304" pitchFamily="18" charset="0"/>
            </a:endParaRPr>
          </a:p>
        </p:txBody>
      </p:sp>
      <p:sp>
        <p:nvSpPr>
          <p:cNvPr id="63" name="TextBox 62"/>
          <p:cNvSpPr txBox="1"/>
          <p:nvPr/>
        </p:nvSpPr>
        <p:spPr>
          <a:xfrm>
            <a:off x="186374" y="603491"/>
            <a:ext cx="2917861" cy="369332"/>
          </a:xfrm>
          <a:prstGeom prst="rect">
            <a:avLst/>
          </a:prstGeom>
          <a:noFill/>
        </p:spPr>
        <p:txBody>
          <a:bodyPr wrap="square" rtlCol="0">
            <a:spAutoFit/>
          </a:bodyPr>
          <a:lstStyle/>
          <a:p>
            <a:r>
              <a:rPr lang="en-US" sz="1800" b="1" err="1">
                <a:solidFill>
                  <a:srgbClr val="40BFBF">
                    <a:lumMod val="50000"/>
                  </a:srgbClr>
                </a:solidFill>
              </a:rPr>
              <a:t>Bài</a:t>
            </a:r>
            <a:r>
              <a:rPr lang="en-US" sz="1800" b="1">
                <a:solidFill>
                  <a:srgbClr val="40BFBF">
                    <a:lumMod val="50000"/>
                  </a:srgbClr>
                </a:solidFill>
              </a:rPr>
              <a:t> 4 </a:t>
            </a:r>
            <a:r>
              <a:rPr lang="en-US" sz="1800" b="1" dirty="0">
                <a:solidFill>
                  <a:srgbClr val="40BFBF">
                    <a:lumMod val="50000"/>
                  </a:srgbClr>
                </a:solidFill>
              </a:rPr>
              <a:t>(</a:t>
            </a:r>
            <a:r>
              <a:rPr lang="en-US" sz="1800" b="1">
                <a:solidFill>
                  <a:srgbClr val="40BFBF">
                    <a:lumMod val="50000"/>
                  </a:srgbClr>
                </a:solidFill>
              </a:rPr>
              <a:t>SGK – tr15)</a:t>
            </a:r>
            <a:endParaRPr lang="en-US" sz="1800" b="1" dirty="0">
              <a:solidFill>
                <a:srgbClr val="40BFBF">
                  <a:lumMod val="50000"/>
                </a:srgbClr>
              </a:solidFill>
            </a:endParaRPr>
          </a:p>
        </p:txBody>
      </p:sp>
      <p:grpSp>
        <p:nvGrpSpPr>
          <p:cNvPr id="64" name="Group 63"/>
          <p:cNvGrpSpPr/>
          <p:nvPr/>
        </p:nvGrpSpPr>
        <p:grpSpPr>
          <a:xfrm>
            <a:off x="4244272" y="2901059"/>
            <a:ext cx="689429" cy="384629"/>
            <a:chOff x="3113210" y="497646"/>
            <a:chExt cx="689429" cy="384629"/>
          </a:xfrm>
        </p:grpSpPr>
        <p:sp>
          <p:nvSpPr>
            <p:cNvPr id="65" name="Oval 64"/>
            <p:cNvSpPr/>
            <p:nvPr/>
          </p:nvSpPr>
          <p:spPr>
            <a:xfrm>
              <a:off x="3113210" y="497646"/>
              <a:ext cx="689429" cy="38462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6" name="Rectangle 65"/>
            <p:cNvSpPr/>
            <p:nvPr/>
          </p:nvSpPr>
          <p:spPr>
            <a:xfrm>
              <a:off x="3130522" y="520684"/>
              <a:ext cx="574196" cy="338554"/>
            </a:xfrm>
            <a:prstGeom prst="rect">
              <a:avLst/>
            </a:prstGeom>
          </p:spPr>
          <p:txBody>
            <a:bodyPr wrap="none">
              <a:spAutoFit/>
            </a:bodyPr>
            <a:lstStyle/>
            <a:p>
              <a:pPr algn="ctr"/>
              <a:r>
                <a:rPr lang="en-US" sz="1600" b="1">
                  <a:solidFill>
                    <a:schemeClr val="tx1"/>
                  </a:solidFill>
                </a:rPr>
                <a:t>Giải</a:t>
              </a:r>
              <a:endParaRPr lang="en-US" sz="1600" b="1"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3" name="Rectangle 2"/>
          <p:cNvSpPr/>
          <p:nvPr/>
        </p:nvSpPr>
        <p:spPr>
          <a:xfrm>
            <a:off x="285543" y="629544"/>
            <a:ext cx="4431021" cy="416011"/>
          </a:xfrm>
          <a:prstGeom prst="rect">
            <a:avLst/>
          </a:prstGeom>
        </p:spPr>
        <p:txBody>
          <a:bodyPr wrap="none">
            <a:spAutoFit/>
          </a:bodyPr>
          <a:lstStyle/>
          <a:p>
            <a:pPr>
              <a:lnSpc>
                <a:spcPct val="150000"/>
              </a:lnSpc>
              <a:spcAft>
                <a:spcPts val="600"/>
              </a:spcAft>
            </a:pPr>
            <a:r>
              <a:rPr lang="en-US" sz="1600">
                <a:latin typeface="+mj-lt"/>
                <a:ea typeface="Calibri" panose="020F0502020204030204" pitchFamily="34" charset="0"/>
                <a:cs typeface="Times New Roman" panose="02020603050405020304" pitchFamily="18" charset="0"/>
              </a:rPr>
              <a:t>a) Giả thiết và kết luận của hai định lí như sau:</a:t>
            </a:r>
            <a:endParaRPr lang="en-US" sz="160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95804200"/>
                  </p:ext>
                </p:extLst>
              </p:nvPr>
            </p:nvGraphicFramePr>
            <p:xfrm>
              <a:off x="347435" y="1124766"/>
              <a:ext cx="8521701" cy="1732788"/>
            </p:xfrm>
            <a:graphic>
              <a:graphicData uri="http://schemas.openxmlformats.org/drawingml/2006/table">
                <a:tbl>
                  <a:tblPr firstRow="1" firstCol="1" bandRow="1">
                    <a:tableStyleId>{141014DA-D8E1-4862-B8B8-64587071ED91}</a:tableStyleId>
                  </a:tblPr>
                  <a:tblGrid>
                    <a:gridCol w="1662794">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4268107">
                      <a:extLst>
                        <a:ext uri="{9D8B030D-6E8A-4147-A177-3AD203B41FA5}">
                          <a16:colId xmlns:a16="http://schemas.microsoft.com/office/drawing/2014/main" val="20002"/>
                        </a:ext>
                      </a:extLst>
                    </a:gridCol>
                  </a:tblGrid>
                  <a:tr h="421640">
                    <a:tc>
                      <a:txBody>
                        <a:bodyPr/>
                        <a:lstStyle/>
                        <a:p>
                          <a:pPr marL="0" marR="0" algn="ctr">
                            <a:lnSpc>
                              <a:spcPct val="150000"/>
                            </a:lnSpc>
                            <a:spcBef>
                              <a:spcPts val="0"/>
                            </a:spcBef>
                            <a:spcAft>
                              <a:spcPts val="800"/>
                            </a:spcAft>
                          </a:pPr>
                          <a:r>
                            <a:rPr lang="en-US" sz="1600">
                              <a:effectLst/>
                              <a:latin typeface="+mj-lt"/>
                            </a:rPr>
                            <a:t>Định lí</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gn="ctr">
                            <a:lnSpc>
                              <a:spcPct val="150000"/>
                            </a:lnSpc>
                            <a:spcBef>
                              <a:spcPts val="0"/>
                            </a:spcBef>
                            <a:spcAft>
                              <a:spcPts val="800"/>
                            </a:spcAft>
                          </a:pPr>
                          <a:r>
                            <a:rPr lang="en-US" sz="1600">
                              <a:effectLst/>
                              <a:latin typeface="+mj-lt"/>
                            </a:rPr>
                            <a:t>Giả thiết</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tc>
                    <a:tc>
                      <a:txBody>
                        <a:bodyPr/>
                        <a:lstStyle/>
                        <a:p>
                          <a:pPr marL="0" marR="0" algn="ctr">
                            <a:lnSpc>
                              <a:spcPct val="150000"/>
                            </a:lnSpc>
                            <a:spcBef>
                              <a:spcPts val="0"/>
                            </a:spcBef>
                            <a:spcAft>
                              <a:spcPts val="800"/>
                            </a:spcAft>
                          </a:pPr>
                          <a:r>
                            <a:rPr lang="en-US" sz="1600">
                              <a:effectLst/>
                              <a:latin typeface="+mj-lt"/>
                            </a:rPr>
                            <a:t>Kết luận</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tc>
                    <a:extLst>
                      <a:ext uri="{0D108BD9-81ED-4DB2-BD59-A6C34878D82A}">
                        <a16:rowId xmlns:a16="http://schemas.microsoft.com/office/drawing/2014/main" val="10000"/>
                      </a:ext>
                    </a:extLst>
                  </a:tr>
                  <a:tr h="741680">
                    <a:tc>
                      <a:txBody>
                        <a:bodyPr/>
                        <a:lstStyle/>
                        <a:p>
                          <a:pPr marL="0" marR="0" algn="ctr">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𝑃</m:t>
                                </m:r>
                              </m:oMath>
                            </m:oMathPara>
                          </a14:m>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nSpc>
                              <a:spcPct val="150000"/>
                            </a:lnSpc>
                            <a:spcBef>
                              <a:spcPts val="0"/>
                            </a:spcBef>
                            <a:spcAft>
                              <a:spcPts val="800"/>
                            </a:spcAft>
                          </a:pPr>
                          <a:r>
                            <a:rPr lang="en-US" sz="1600">
                              <a:effectLst/>
                              <a:latin typeface="+mj-lt"/>
                            </a:rPr>
                            <a:t>Hai tam giác bằng nhau.</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nSpc>
                              <a:spcPct val="150000"/>
                            </a:lnSpc>
                            <a:spcBef>
                              <a:spcPts val="0"/>
                            </a:spcBef>
                            <a:spcAft>
                              <a:spcPts val="800"/>
                            </a:spcAft>
                          </a:pPr>
                          <a:r>
                            <a:rPr lang="en-US" sz="1600">
                              <a:effectLst/>
                              <a:latin typeface="+mj-lt"/>
                            </a:rPr>
                            <a:t>Diện tích của hai tam giác đó bằng nhau.</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0001"/>
                      </a:ext>
                    </a:extLst>
                  </a:tr>
                  <a:tr h="523240">
                    <a:tc>
                      <a:txBody>
                        <a:bodyPr/>
                        <a:lstStyle/>
                        <a:p>
                          <a:pPr marL="0" marR="0" algn="ctr">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𝑄</m:t>
                                </m:r>
                              </m:oMath>
                            </m:oMathPara>
                          </a14:m>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gn="l">
                            <a:lnSpc>
                              <a:spcPct val="150000"/>
                            </a:lnSpc>
                            <a:spcBef>
                              <a:spcPts val="0"/>
                            </a:spcBef>
                            <a:spcAft>
                              <a:spcPts val="800"/>
                            </a:spcAft>
                          </a:pPr>
                          <a14:m>
                            <m:oMathPara xmlns:m="http://schemas.openxmlformats.org/officeDocument/2006/math">
                              <m:oMathParaPr>
                                <m:jc m:val="left"/>
                              </m:oMathParaPr>
                              <m:oMath xmlns:m="http://schemas.openxmlformats.org/officeDocument/2006/math">
                                <m:r>
                                  <a:rPr lang="en-US" sz="1600">
                                    <a:effectLst/>
                                    <a:latin typeface="Cambria Math" panose="02040503050406030204" pitchFamily="18" charset="0"/>
                                  </a:rPr>
                                  <m:t>𝑎</m:t>
                                </m:r>
                                <m:r>
                                  <a:rPr lang="en-US" sz="1600">
                                    <a:effectLst/>
                                    <a:latin typeface="Cambria Math" panose="02040503050406030204" pitchFamily="18" charset="0"/>
                                  </a:rPr>
                                  <m:t>&lt;</m:t>
                                </m:r>
                                <m:r>
                                  <a:rPr lang="en-US" sz="1600">
                                    <a:effectLst/>
                                    <a:latin typeface="Cambria Math" panose="02040503050406030204" pitchFamily="18" charset="0"/>
                                  </a:rPr>
                                  <m:t>𝑏</m:t>
                                </m:r>
                                <m:r>
                                  <a:rPr lang="en-US" sz="1600">
                                    <a:effectLst/>
                                    <a:latin typeface="Cambria Math" panose="02040503050406030204" pitchFamily="18" charset="0"/>
                                  </a:rPr>
                                  <m:t>(</m:t>
                                </m:r>
                                <m:r>
                                  <a:rPr lang="en-US" sz="1600">
                                    <a:effectLst/>
                                    <a:latin typeface="Cambria Math" panose="02040503050406030204" pitchFamily="18" charset="0"/>
                                  </a:rPr>
                                  <m:t>𝑎</m:t>
                                </m:r>
                                <m:r>
                                  <a:rPr lang="en-US" sz="1600">
                                    <a:effectLst/>
                                    <a:latin typeface="Cambria Math" panose="02040503050406030204" pitchFamily="18" charset="0"/>
                                  </a:rPr>
                                  <m:t>,</m:t>
                                </m:r>
                                <m:r>
                                  <a:rPr lang="en-US" sz="1600">
                                    <a:effectLst/>
                                    <a:latin typeface="Cambria Math" panose="02040503050406030204" pitchFamily="18" charset="0"/>
                                  </a:rPr>
                                  <m:t>𝑏</m:t>
                                </m:r>
                                <m:r>
                                  <a:rPr lang="en-US" sz="1600">
                                    <a:effectLst/>
                                    <a:latin typeface="Cambria Math" panose="02040503050406030204" pitchFamily="18" charset="0"/>
                                  </a:rPr>
                                  <m:t>,</m:t>
                                </m:r>
                                <m:r>
                                  <a:rPr lang="en-US" sz="1600">
                                    <a:effectLst/>
                                    <a:latin typeface="Cambria Math" panose="02040503050406030204" pitchFamily="18" charset="0"/>
                                  </a:rPr>
                                  <m:t>𝑐</m:t>
                                </m:r>
                                <m:r>
                                  <a:rPr lang="en-US" sz="1600">
                                    <a:effectLst/>
                                    <a:latin typeface="Cambria Math" panose="02040503050406030204" pitchFamily="18" charset="0"/>
                                  </a:rPr>
                                  <m:t>∈</m:t>
                                </m:r>
                                <m:r>
                                  <a:rPr lang="en-US" sz="1600">
                                    <a:effectLst/>
                                    <a:latin typeface="Cambria Math" panose="02040503050406030204" pitchFamily="18" charset="0"/>
                                  </a:rPr>
                                  <m:t>ℝ</m:t>
                                </m:r>
                                <m:r>
                                  <a:rPr lang="en-US" sz="1600">
                                    <a:effectLst/>
                                    <a:latin typeface="Cambria Math" panose="02040503050406030204" pitchFamily="18" charset="0"/>
                                  </a:rPr>
                                  <m:t>)</m:t>
                                </m:r>
                              </m:oMath>
                            </m:oMathPara>
                          </a14:m>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gn="l">
                            <a:lnSpc>
                              <a:spcPct val="150000"/>
                            </a:lnSpc>
                            <a:spcBef>
                              <a:spcPts val="0"/>
                            </a:spcBef>
                            <a:spcAft>
                              <a:spcPts val="800"/>
                            </a:spcAft>
                          </a:pPr>
                          <a14:m>
                            <m:oMathPara xmlns:m="http://schemas.openxmlformats.org/officeDocument/2006/math">
                              <m:oMathParaPr>
                                <m:jc m:val="left"/>
                              </m:oMathParaPr>
                              <m:oMath xmlns:m="http://schemas.openxmlformats.org/officeDocument/2006/math">
                                <m:r>
                                  <a:rPr lang="en-US" sz="1600">
                                    <a:effectLst/>
                                    <a:latin typeface="Cambria Math" panose="02040503050406030204" pitchFamily="18" charset="0"/>
                                  </a:rPr>
                                  <m:t>𝑎</m:t>
                                </m:r>
                                <m:r>
                                  <a:rPr lang="en-US" sz="1600">
                                    <a:effectLst/>
                                    <a:latin typeface="Cambria Math" panose="02040503050406030204" pitchFamily="18" charset="0"/>
                                  </a:rPr>
                                  <m:t>+</m:t>
                                </m:r>
                                <m:r>
                                  <a:rPr lang="en-US" sz="1600">
                                    <a:effectLst/>
                                    <a:latin typeface="Cambria Math" panose="02040503050406030204" pitchFamily="18" charset="0"/>
                                  </a:rPr>
                                  <m:t>𝑐</m:t>
                                </m:r>
                                <m:r>
                                  <a:rPr lang="en-US" sz="1600">
                                    <a:effectLst/>
                                    <a:latin typeface="Cambria Math" panose="02040503050406030204" pitchFamily="18" charset="0"/>
                                  </a:rPr>
                                  <m:t>&lt;</m:t>
                                </m:r>
                                <m:r>
                                  <a:rPr lang="en-US" sz="1600">
                                    <a:effectLst/>
                                    <a:latin typeface="Cambria Math" panose="02040503050406030204" pitchFamily="18" charset="0"/>
                                  </a:rPr>
                                  <m:t>𝑏</m:t>
                                </m:r>
                                <m:r>
                                  <a:rPr lang="en-US" sz="1600">
                                    <a:effectLst/>
                                    <a:latin typeface="Cambria Math" panose="02040503050406030204" pitchFamily="18" charset="0"/>
                                  </a:rPr>
                                  <m:t>+</m:t>
                                </m:r>
                                <m:r>
                                  <a:rPr lang="en-US" sz="1600">
                                    <a:effectLst/>
                                    <a:latin typeface="Cambria Math" panose="02040503050406030204" pitchFamily="18" charset="0"/>
                                  </a:rPr>
                                  <m:t>𝑐</m:t>
                                </m:r>
                                <m:r>
                                  <a:rPr lang="en-US" sz="1600">
                                    <a:effectLst/>
                                    <a:latin typeface="Cambria Math" panose="02040503050406030204" pitchFamily="18" charset="0"/>
                                  </a:rPr>
                                  <m:t>.</m:t>
                                </m:r>
                              </m:oMath>
                            </m:oMathPara>
                          </a14:m>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95804200"/>
                  </p:ext>
                </p:extLst>
              </p:nvPr>
            </p:nvGraphicFramePr>
            <p:xfrm>
              <a:off x="347435" y="1124766"/>
              <a:ext cx="8521701" cy="1778000"/>
            </p:xfrm>
            <a:graphic>
              <a:graphicData uri="http://schemas.openxmlformats.org/drawingml/2006/table">
                <a:tbl>
                  <a:tblPr firstRow="1" firstCol="1" bandRow="1">
                    <a:tableStyleId>{141014DA-D8E1-4862-B8B8-64587071ED91}</a:tableStyleId>
                  </a:tblPr>
                  <a:tblGrid>
                    <a:gridCol w="1662794"/>
                    <a:gridCol w="2590800"/>
                    <a:gridCol w="4268107"/>
                  </a:tblGrid>
                  <a:tr h="467360">
                    <a:tc>
                      <a:txBody>
                        <a:bodyPr/>
                        <a:lstStyle/>
                        <a:p>
                          <a:pPr marL="0" marR="0" algn="ctr">
                            <a:lnSpc>
                              <a:spcPct val="150000"/>
                            </a:lnSpc>
                            <a:spcBef>
                              <a:spcPts val="0"/>
                            </a:spcBef>
                            <a:spcAft>
                              <a:spcPts val="800"/>
                            </a:spcAft>
                          </a:pPr>
                          <a:r>
                            <a:rPr lang="en-US" sz="1600">
                              <a:effectLst/>
                              <a:latin typeface="+mj-lt"/>
                            </a:rPr>
                            <a:t>Định lí</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gn="ctr">
                            <a:lnSpc>
                              <a:spcPct val="150000"/>
                            </a:lnSpc>
                            <a:spcBef>
                              <a:spcPts val="0"/>
                            </a:spcBef>
                            <a:spcAft>
                              <a:spcPts val="800"/>
                            </a:spcAft>
                          </a:pPr>
                          <a:r>
                            <a:rPr lang="en-US" sz="1600">
                              <a:effectLst/>
                              <a:latin typeface="+mj-lt"/>
                            </a:rPr>
                            <a:t>Giả thiết</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tc>
                    <a:tc>
                      <a:txBody>
                        <a:bodyPr/>
                        <a:lstStyle/>
                        <a:p>
                          <a:pPr marL="0" marR="0" algn="ctr">
                            <a:lnSpc>
                              <a:spcPct val="150000"/>
                            </a:lnSpc>
                            <a:spcBef>
                              <a:spcPts val="0"/>
                            </a:spcBef>
                            <a:spcAft>
                              <a:spcPts val="800"/>
                            </a:spcAft>
                          </a:pPr>
                          <a:r>
                            <a:rPr lang="en-US" sz="1600">
                              <a:effectLst/>
                              <a:latin typeface="+mj-lt"/>
                            </a:rPr>
                            <a:t>Kết luận</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tc>
                  </a:tr>
                  <a:tr h="741680">
                    <a:tc>
                      <a:txBody>
                        <a:bodyPr/>
                        <a:lstStyle/>
                        <a:p>
                          <a:endParaRPr lang="en-US"/>
                        </a:p>
                      </a:txBody>
                      <a:tcPr marL="101600" marR="101600" marT="50800" marB="50800" anchor="ctr">
                        <a:blipFill rotWithShape="0">
                          <a:blip r:embed="rId3"/>
                          <a:stretch>
                            <a:fillRect t="-63934" r="-413187" b="-77869"/>
                          </a:stretch>
                        </a:blipFill>
                      </a:tcPr>
                    </a:tc>
                    <a:tc>
                      <a:txBody>
                        <a:bodyPr/>
                        <a:lstStyle/>
                        <a:p>
                          <a:pPr marL="0" marR="0">
                            <a:lnSpc>
                              <a:spcPct val="150000"/>
                            </a:lnSpc>
                            <a:spcBef>
                              <a:spcPts val="0"/>
                            </a:spcBef>
                            <a:spcAft>
                              <a:spcPts val="800"/>
                            </a:spcAft>
                          </a:pPr>
                          <a:r>
                            <a:rPr lang="en-US" sz="1600">
                              <a:effectLst/>
                              <a:latin typeface="+mj-lt"/>
                            </a:rPr>
                            <a:t>Hai tam giác bằng nhau.</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c>
                      <a:txBody>
                        <a:bodyPr/>
                        <a:lstStyle/>
                        <a:p>
                          <a:pPr marL="0" marR="0">
                            <a:lnSpc>
                              <a:spcPct val="150000"/>
                            </a:lnSpc>
                            <a:spcBef>
                              <a:spcPts val="0"/>
                            </a:spcBef>
                            <a:spcAft>
                              <a:spcPts val="800"/>
                            </a:spcAft>
                          </a:pPr>
                          <a:r>
                            <a:rPr lang="en-US" sz="1600">
                              <a:effectLst/>
                              <a:latin typeface="+mj-lt"/>
                            </a:rPr>
                            <a:t>Diện tích của hai tam giác đó bằng nhau.</a:t>
                          </a:r>
                          <a:endParaRPr lang="en-US" sz="1600">
                            <a:effectLst/>
                            <a:latin typeface="+mj-lt"/>
                            <a:ea typeface="Calibri" panose="020F0502020204030204" pitchFamily="34" charset="0"/>
                            <a:cs typeface="Times New Roman" panose="02020603050405020304" pitchFamily="18" charset="0"/>
                          </a:endParaRPr>
                        </a:p>
                      </a:txBody>
                      <a:tcPr marL="101600" marR="101600" marT="50800" marB="50800" anchor="ctr"/>
                    </a:tc>
                  </a:tr>
                  <a:tr h="568960">
                    <a:tc>
                      <a:txBody>
                        <a:bodyPr/>
                        <a:lstStyle/>
                        <a:p>
                          <a:endParaRPr lang="en-US"/>
                        </a:p>
                      </a:txBody>
                      <a:tcPr marL="101600" marR="101600" marT="50800" marB="50800" anchor="ctr">
                        <a:blipFill rotWithShape="0">
                          <a:blip r:embed="rId3"/>
                          <a:stretch>
                            <a:fillRect t="-212766" r="-413187" b="-1064"/>
                          </a:stretch>
                        </a:blipFill>
                      </a:tcPr>
                    </a:tc>
                    <a:tc>
                      <a:txBody>
                        <a:bodyPr/>
                        <a:lstStyle/>
                        <a:p>
                          <a:endParaRPr lang="en-US"/>
                        </a:p>
                      </a:txBody>
                      <a:tcPr marL="101600" marR="101600" marT="50800" marB="50800" anchor="ctr">
                        <a:blipFill rotWithShape="0">
                          <a:blip r:embed="rId3"/>
                          <a:stretch>
                            <a:fillRect l="-64235" t="-212766" r="-165412" b="-1064"/>
                          </a:stretch>
                        </a:blipFill>
                      </a:tcPr>
                    </a:tc>
                    <a:tc>
                      <a:txBody>
                        <a:bodyPr/>
                        <a:lstStyle/>
                        <a:p>
                          <a:endParaRPr lang="en-US"/>
                        </a:p>
                      </a:txBody>
                      <a:tcPr marL="101600" marR="101600" marT="50800" marB="50800" anchor="ctr">
                        <a:blipFill rotWithShape="0">
                          <a:blip r:embed="rId3"/>
                          <a:stretch>
                            <a:fillRect l="-99572" t="-212766" r="-285" b="-1064"/>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341084" y="2983465"/>
                <a:ext cx="8577943" cy="1897571"/>
              </a:xfrm>
              <a:prstGeom prst="rect">
                <a:avLst/>
              </a:prstGeom>
            </p:spPr>
            <p:txBody>
              <a:bodyPr wrap="square">
                <a:spAutoFit/>
              </a:bodyPr>
              <a:lstStyle/>
              <a:p>
                <a:pPr>
                  <a:lnSpc>
                    <a:spcPct val="150000"/>
                  </a:lnSpc>
                  <a:spcAft>
                    <a:spcPts val="1200"/>
                  </a:spcAft>
                </a:pPr>
                <a:r>
                  <a:rPr lang="en-US" sz="1600">
                    <a:latin typeface="+mn-lt"/>
                    <a:ea typeface="Calibri" panose="020F0502020204030204" pitchFamily="34" charset="0"/>
                    <a:cs typeface="Times New Roman" panose="02020603050405020304" pitchFamily="18" charset="0"/>
                  </a:rPr>
                  <a:t>b)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"Hai tam giác bằng nhau là điều kiện đủ để diện tích của hai tam giác đó bằng nhau" hoặc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"Để hai tam giác bằng nhau, điều kiện cần là diện tích của chúng bằng nhau".</a:t>
                </a:r>
                <a:endParaRPr lang="vi-VN" sz="1600">
                  <a:latin typeface="+mn-lt"/>
                  <a:ea typeface="Calibri" panose="020F0502020204030204" pitchFamily="34" charset="0"/>
                  <a:cs typeface="Times New Roman" panose="02020603050405020304" pitchFamily="18" charset="0"/>
                </a:endParaRPr>
              </a:p>
              <a:p>
                <a:pPr>
                  <a:lnSpc>
                    <a:spcPct val="150000"/>
                  </a:lnSpc>
                  <a:spcAft>
                    <a:spcPts val="12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m:rPr>
                          <m:nor/>
                        </m:rPr>
                        <a:rPr lang="en-US" sz="1600">
                          <a:latin typeface="+mn-lt"/>
                          <a:ea typeface="Calibri" panose="020F0502020204030204" pitchFamily="34" charset="0"/>
                          <a:cs typeface="Times New Roman" panose="02020603050405020304" pitchFamily="18" charset="0"/>
                        </a:rPr>
                        <m:t> </m:t>
                      </m:r>
                      <m:r>
                        <a:rPr lang="en-US" sz="1600">
                          <a:latin typeface="Cambria Math" panose="02040503050406030204" pitchFamily="18" charset="0"/>
                          <a:ea typeface="Calibri" panose="020F0502020204030204" pitchFamily="34" charset="0"/>
                          <a:cs typeface="Times New Roman" panose="02020603050405020304" pitchFamily="18" charset="0"/>
                        </a:rPr>
                        <m:t>"</m:t>
                      </m:r>
                      <m:r>
                        <m:rPr>
                          <m:nor/>
                        </m:rPr>
                        <a:rPr lang="en-US" sz="1600">
                          <a:latin typeface="+mn-lt"/>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m:rPr>
                          <m:nor/>
                        </m:rPr>
                        <a:rPr lang="en-US" sz="1600" i="1">
                          <a:latin typeface="+mn-lt"/>
                          <a:ea typeface="Calibri" panose="020F0502020204030204" pitchFamily="34" charset="0"/>
                          <a:cs typeface="Times New Roman" panose="02020603050405020304" pitchFamily="18" charset="0"/>
                        </a:rPr>
                        <m:t> </m:t>
                      </m:r>
                      <m:r>
                        <m:rPr>
                          <m:nor/>
                        </m:rPr>
                        <a:rPr lang="en-US" sz="1600">
                          <a:latin typeface="+mn-lt"/>
                          <a:ea typeface="Calibri" panose="020F0502020204030204" pitchFamily="34" charset="0"/>
                          <a:cs typeface="Times New Roman" panose="02020603050405020304" pitchFamily="18" charset="0"/>
                        </a:rPr>
                        <m:t>l</m:t>
                      </m:r>
                      <m:r>
                        <m:rPr>
                          <m:nor/>
                        </m:rPr>
                        <a:rPr lang="en-US" sz="1600">
                          <a:latin typeface="+mn-lt"/>
                          <a:ea typeface="Calibri" panose="020F0502020204030204" pitchFamily="34" charset="0"/>
                          <a:cs typeface="Times New Roman" panose="02020603050405020304" pitchFamily="18" charset="0"/>
                        </a:rPr>
                        <m:t>à đ</m:t>
                      </m:r>
                      <m:r>
                        <m:rPr>
                          <m:nor/>
                        </m:rPr>
                        <a:rPr lang="en-US" sz="1600">
                          <a:latin typeface="+mn-lt"/>
                          <a:ea typeface="Calibri" panose="020F0502020204030204" pitchFamily="34" charset="0"/>
                          <a:cs typeface="Times New Roman" panose="02020603050405020304" pitchFamily="18" charset="0"/>
                        </a:rPr>
                        <m:t>i</m:t>
                      </m:r>
                      <m:r>
                        <m:rPr>
                          <m:nor/>
                        </m:rPr>
                        <a:rPr lang="en-US" sz="1600">
                          <a:latin typeface="+mn-lt"/>
                          <a:ea typeface="Calibri" panose="020F0502020204030204" pitchFamily="34" charset="0"/>
                          <a:cs typeface="Times New Roman" panose="02020603050405020304" pitchFamily="18" charset="0"/>
                        </a:rPr>
                        <m:t>ề</m:t>
                      </m:r>
                      <m:r>
                        <m:rPr>
                          <m:nor/>
                        </m:rPr>
                        <a:rPr lang="en-US" sz="1600">
                          <a:latin typeface="+mn-lt"/>
                          <a:ea typeface="Calibri" panose="020F0502020204030204" pitchFamily="34" charset="0"/>
                          <a:cs typeface="Times New Roman" panose="02020603050405020304" pitchFamily="18" charset="0"/>
                        </a:rPr>
                        <m:t>u</m:t>
                      </m:r>
                      <m:r>
                        <m:rPr>
                          <m:nor/>
                        </m:rPr>
                        <a:rPr lang="en-US" sz="1600">
                          <a:latin typeface="+mn-lt"/>
                          <a:ea typeface="Calibri" panose="020F0502020204030204" pitchFamily="34" charset="0"/>
                          <a:cs typeface="Times New Roman" panose="02020603050405020304" pitchFamily="18" charset="0"/>
                        </a:rPr>
                        <m:t> </m:t>
                      </m:r>
                      <m:r>
                        <m:rPr>
                          <m:nor/>
                        </m:rPr>
                        <a:rPr lang="en-US" sz="1600">
                          <a:latin typeface="+mn-lt"/>
                          <a:ea typeface="Calibri" panose="020F0502020204030204" pitchFamily="34" charset="0"/>
                          <a:cs typeface="Times New Roman" panose="02020603050405020304" pitchFamily="18" charset="0"/>
                        </a:rPr>
                        <m:t>ki</m:t>
                      </m:r>
                      <m:r>
                        <m:rPr>
                          <m:nor/>
                        </m:rPr>
                        <a:rPr lang="en-US" sz="1600">
                          <a:latin typeface="+mn-lt"/>
                          <a:ea typeface="Calibri" panose="020F0502020204030204" pitchFamily="34" charset="0"/>
                          <a:cs typeface="Times New Roman" panose="02020603050405020304" pitchFamily="18" charset="0"/>
                        </a:rPr>
                        <m:t>ệ</m:t>
                      </m:r>
                      <m:r>
                        <m:rPr>
                          <m:nor/>
                        </m:rPr>
                        <a:rPr lang="en-US" sz="1600">
                          <a:latin typeface="+mn-lt"/>
                          <a:ea typeface="Calibri" panose="020F0502020204030204" pitchFamily="34" charset="0"/>
                          <a:cs typeface="Times New Roman" panose="02020603050405020304" pitchFamily="18" charset="0"/>
                        </a:rPr>
                        <m:t>n</m:t>
                      </m:r>
                      <m:r>
                        <m:rPr>
                          <m:nor/>
                        </m:rPr>
                        <a:rPr lang="en-US" sz="1600">
                          <a:latin typeface="+mn-lt"/>
                          <a:ea typeface="Calibri" panose="020F0502020204030204" pitchFamily="34" charset="0"/>
                          <a:cs typeface="Times New Roman" panose="02020603050405020304" pitchFamily="18" charset="0"/>
                        </a:rPr>
                        <m:t> đủ để</m:t>
                      </m:r>
                      <m:r>
                        <m:rPr>
                          <m:nor/>
                        </m:rPr>
                        <a:rPr lang="en-US" sz="1600" i="1">
                          <a:latin typeface="+mn-lt"/>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m:rPr>
                          <m:nor/>
                        </m:rPr>
                        <a:rPr lang="en-US" sz="1600" i="1">
                          <a:latin typeface="+mn-lt"/>
                          <a:ea typeface="Calibri" panose="020F0502020204030204" pitchFamily="34" charset="0"/>
                          <a:cs typeface="Times New Roman" panose="02020603050405020304" pitchFamily="18" charset="0"/>
                        </a:rPr>
                        <m:t> </m:t>
                      </m:r>
                      <m:r>
                        <m:rPr>
                          <m:nor/>
                        </m:rPr>
                        <a:rPr lang="en-US" sz="1600">
                          <a:latin typeface="+mn-lt"/>
                          <a:ea typeface="Calibri" panose="020F0502020204030204" pitchFamily="34" charset="0"/>
                          <a:cs typeface="Times New Roman" panose="02020603050405020304" pitchFamily="18" charset="0"/>
                        </a:rPr>
                        <m:t>"</m:t>
                      </m:r>
                      <m:r>
                        <m:rPr>
                          <m:nor/>
                        </m:rPr>
                        <a:rPr lang="en-US" sz="1600" i="1">
                          <a:latin typeface="+mn-lt"/>
                          <a:ea typeface="Calibri" panose="020F0502020204030204" pitchFamily="34" charset="0"/>
                          <a:cs typeface="Times New Roman" panose="02020603050405020304" pitchFamily="18" charset="0"/>
                        </a:rPr>
                        <m:t> </m:t>
                      </m:r>
                    </m:oMath>
                  </m:oMathPara>
                </a14:m>
                <a:endParaRPr lang="vi-VN" sz="1600">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hoặc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oMath>
                </a14:m>
                <a:r>
                  <a:rPr lang="en-US" sz="1600">
                    <a:latin typeface="+mn-lt"/>
                    <a:ea typeface="Calibri" panose="020F0502020204030204" pitchFamily="34" charset="0"/>
                    <a:cs typeface="Times New Roman" panose="02020603050405020304" pitchFamily="18" charset="0"/>
                  </a:rPr>
                  <a:t> là điều kiện cần để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oMath>
                </a14:m>
                <a:r>
                  <a:rPr lang="en-US" sz="1600">
                    <a:latin typeface="+mn-lt"/>
                    <a:ea typeface="Calibri" panose="020F0502020204030204" pitchFamily="34" charset="0"/>
                    <a:cs typeface="Times New Roman" panose="02020603050405020304" pitchFamily="18" charset="0"/>
                  </a:rPr>
                  <a:t>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41084" y="2983465"/>
                <a:ext cx="8577943" cy="1897571"/>
              </a:xfrm>
              <a:prstGeom prst="rect">
                <a:avLst/>
              </a:prstGeom>
              <a:blipFill rotWithShape="0">
                <a:blip r:embed="rId4"/>
                <a:stretch>
                  <a:fillRect l="-426" b="-64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268513" y="661011"/>
                <a:ext cx="8171543" cy="1354217"/>
              </a:xfrm>
              <a:prstGeom prst="rect">
                <a:avLst/>
              </a:prstGeom>
            </p:spPr>
            <p:txBody>
              <a:bodyPr wrap="square">
                <a:spAutoFit/>
              </a:bodyPr>
              <a:lstStyle/>
              <a:p>
                <a:pPr>
                  <a:lnSpc>
                    <a:spcPct val="150000"/>
                  </a:lnSpc>
                  <a:spcAft>
                    <a:spcPts val="1200"/>
                  </a:spcAft>
                </a:pPr>
                <a:r>
                  <a:rPr lang="en-US" sz="1600">
                    <a:latin typeface="+mj-lt"/>
                    <a:ea typeface="Calibri" panose="020F0502020204030204" pitchFamily="34" charset="0"/>
                    <a:cs typeface="Times New Roman" panose="02020603050405020304" pitchFamily="18" charset="0"/>
                  </a:rPr>
                  <a:t>c) Mệnh đề đảo của định lí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j-lt"/>
                    <a:ea typeface="Calibri" panose="020F0502020204030204" pitchFamily="34" charset="0"/>
                    <a:cs typeface="Times New Roman" panose="02020603050405020304" pitchFamily="18" charset="0"/>
                  </a:rPr>
                  <a:t> là: "Nếu hai tam giác có diện tích bằng nhau thì hai tam giác đó bằng nhau". Mệnh đề này sai nên không phải là định lí.</a:t>
                </a:r>
                <a:endParaRPr lang="en-US" sz="1600">
                  <a:effectLst/>
                  <a:latin typeface="+mj-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j-lt"/>
                    <a:ea typeface="Calibri" panose="020F0502020204030204" pitchFamily="34" charset="0"/>
                    <a:cs typeface="Times New Roman" panose="02020603050405020304" pitchFamily="18" charset="0"/>
                  </a:rPr>
                  <a:t>Mệnh đề đảo của định lí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latin typeface="+mj-lt"/>
                    <a:ea typeface="Calibri" panose="020F0502020204030204" pitchFamily="34" charset="0"/>
                    <a:cs typeface="Times New Roman" panose="02020603050405020304" pitchFamily="18" charset="0"/>
                  </a:rPr>
                  <a:t> là: "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oMath>
                </a14:m>
                <a:r>
                  <a:rPr lang="en-US" sz="1600">
                    <a:latin typeface="+mj-lt"/>
                    <a:ea typeface="Calibri" panose="020F0502020204030204" pitchFamily="34" charset="0"/>
                    <a:cs typeface="Times New Roman" panose="02020603050405020304" pitchFamily="18" charset="0"/>
                  </a:rPr>
                  <a:t> thì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&lt;</m:t>
                    </m:r>
                    <m:r>
                      <a:rPr lang="en-US" sz="1600" i="1">
                        <a:latin typeface="Cambria Math" panose="02040503050406030204" pitchFamily="18" charset="0"/>
                        <a:ea typeface="Calibri" panose="020F0502020204030204" pitchFamily="34" charset="0"/>
                        <a:cs typeface="Times New Roman" panose="02020603050405020304" pitchFamily="18" charset="0"/>
                      </a:rPr>
                      <m:t>𝑏</m:t>
                    </m:r>
                  </m:oMath>
                </a14:m>
                <a:r>
                  <a:rPr lang="en-US" sz="1600">
                    <a:latin typeface="+mj-lt"/>
                    <a:ea typeface="Calibri" panose="020F0502020204030204" pitchFamily="34" charset="0"/>
                    <a:cs typeface="Times New Roman" panose="02020603050405020304" pitchFamily="18" charset="0"/>
                  </a:rPr>
                  <a:t>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𝑏</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a:latin typeface="+mj-lt"/>
                    <a:ea typeface="Calibri" panose="020F0502020204030204" pitchFamily="34" charset="0"/>
                    <a:cs typeface="Times New Roman" panose="02020603050405020304" pitchFamily="18" charset="0"/>
                  </a:rPr>
                  <a:t>, là một định lí.</a:t>
                </a:r>
                <a:endParaRPr lang="en-US" sz="1600">
                  <a:effectLst/>
                  <a:latin typeface="+mj-lt"/>
                  <a:ea typeface="Calibri" panose="020F0502020204030204" pitchFamily="34"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68513" y="661011"/>
                <a:ext cx="8171543" cy="1354217"/>
              </a:xfrm>
              <a:prstGeom prst="rect">
                <a:avLst/>
              </a:prstGeom>
              <a:blipFill rotWithShape="0">
                <a:blip r:embed="rId3"/>
                <a:stretch>
                  <a:fillRect l="-373" b="-1345"/>
                </a:stretch>
              </a:blipFill>
            </p:spPr>
            <p:txBody>
              <a:bodyPr/>
              <a:lstStyle/>
              <a:p>
                <a:r>
                  <a:rPr 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p:nvSpPr>
          <p:cNvPr id="39" name="Rectangle 38"/>
          <p:cNvSpPr/>
          <p:nvPr/>
        </p:nvSpPr>
        <p:spPr>
          <a:xfrm>
            <a:off x="545711" y="402021"/>
            <a:ext cx="2133918" cy="369332"/>
          </a:xfrm>
          <a:prstGeom prst="rect">
            <a:avLst/>
          </a:prstGeom>
        </p:spPr>
        <p:txBody>
          <a:bodyPr wrap="none">
            <a:spAutoFit/>
          </a:bodyPr>
          <a:lstStyle/>
          <a:p>
            <a:r>
              <a:rPr lang="en-US" sz="1800" b="1">
                <a:solidFill>
                  <a:srgbClr val="40BFBF">
                    <a:lumMod val="50000"/>
                  </a:srgbClr>
                </a:solidFill>
              </a:rPr>
              <a:t>Bài 5 (SGK – tr15)</a:t>
            </a:r>
            <a:endParaRPr lang="en-US" sz="1800" b="1" dirty="0">
              <a:solidFill>
                <a:srgbClr val="40BFBF">
                  <a:lumMod val="50000"/>
                </a:srgbClr>
              </a:solidFill>
            </a:endParaRPr>
          </a:p>
        </p:txBody>
      </p:sp>
      <p:sp>
        <p:nvSpPr>
          <p:cNvPr id="4" name="Rounded Rectangle 3"/>
          <p:cNvSpPr/>
          <p:nvPr/>
        </p:nvSpPr>
        <p:spPr>
          <a:xfrm>
            <a:off x="1857829" y="1910639"/>
            <a:ext cx="224971" cy="23021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2F1932"/>
              </a:solidFill>
            </a:endParaRPr>
          </a:p>
        </p:txBody>
      </p:sp>
      <p:sp>
        <p:nvSpPr>
          <p:cNvPr id="14" name="Oval 13"/>
          <p:cNvSpPr/>
          <p:nvPr/>
        </p:nvSpPr>
        <p:spPr>
          <a:xfrm>
            <a:off x="4766786" y="402021"/>
            <a:ext cx="828471" cy="38462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Giải</a:t>
            </a:r>
          </a:p>
        </p:txBody>
      </p:sp>
      <p:sp>
        <p:nvSpPr>
          <p:cNvPr id="5" name="Rectangle 4"/>
          <p:cNvSpPr/>
          <p:nvPr/>
        </p:nvSpPr>
        <p:spPr>
          <a:xfrm>
            <a:off x="486228" y="778598"/>
            <a:ext cx="3730172" cy="3046988"/>
          </a:xfrm>
          <a:prstGeom prst="rect">
            <a:avLst/>
          </a:prstGeom>
        </p:spPr>
        <p:txBody>
          <a:bodyPr wrap="square">
            <a:spAutoFit/>
          </a:bodyPr>
          <a:lstStyle/>
          <a:p>
            <a:pPr algn="just">
              <a:lnSpc>
                <a:spcPct val="150000"/>
              </a:lnSpc>
            </a:pPr>
            <a:r>
              <a:rPr lang="en-US" sz="1600">
                <a:latin typeface="+mn-lt"/>
              </a:rPr>
              <a:t>S</a:t>
            </a:r>
            <a:r>
              <a:rPr lang="vi-VN" sz="1600">
                <a:latin typeface="+mn-lt"/>
              </a:rPr>
              <a:t>ử dụng thuật ngữ “điều kiện cần và đủ”, phát biểu các định lí sau:</a:t>
            </a:r>
          </a:p>
          <a:p>
            <a:pPr algn="just">
              <a:lnSpc>
                <a:spcPct val="150000"/>
              </a:lnSpc>
            </a:pPr>
            <a:r>
              <a:rPr lang="vi-VN" sz="1600">
                <a:latin typeface="+mn-lt"/>
              </a:rPr>
              <a:t>a) Một phương trình bậc hai có hai nghiệm phân biệt khi và chỉ khi biệt thức của nó dương;</a:t>
            </a:r>
          </a:p>
          <a:p>
            <a:pPr algn="just">
              <a:lnSpc>
                <a:spcPct val="150000"/>
              </a:lnSpc>
            </a:pPr>
            <a:r>
              <a:rPr lang="vi-VN" sz="1600">
                <a:latin typeface="+mn-lt"/>
              </a:rPr>
              <a:t>b) Một hình bình hành là hình thoi thì nó có hai đường chéo vuông góc với nhau và ngược lại.</a:t>
            </a:r>
          </a:p>
        </p:txBody>
      </p:sp>
      <p:sp>
        <p:nvSpPr>
          <p:cNvPr id="6" name="Rectangle 5"/>
          <p:cNvSpPr/>
          <p:nvPr/>
        </p:nvSpPr>
        <p:spPr>
          <a:xfrm>
            <a:off x="4898572" y="861137"/>
            <a:ext cx="3635829" cy="2339615"/>
          </a:xfrm>
          <a:prstGeom prst="rect">
            <a:avLst/>
          </a:prstGeom>
        </p:spPr>
        <p:txBody>
          <a:bodyPr wrap="square">
            <a:spAutoFit/>
          </a:bodyPr>
          <a:lstStyle/>
          <a:p>
            <a:pPr>
              <a:lnSpc>
                <a:spcPct val="150000"/>
              </a:lnSpc>
              <a:spcAft>
                <a:spcPts val="600"/>
              </a:spcAft>
            </a:pPr>
            <a:r>
              <a:rPr lang="en-US" sz="1600">
                <a:latin typeface="+mn-lt"/>
                <a:ea typeface="Calibri" panose="020F0502020204030204" pitchFamily="34" charset="0"/>
                <a:cs typeface="Times New Roman" panose="02020603050405020304" pitchFamily="18" charset="0"/>
              </a:rPr>
              <a:t>a) Điều kiện cần và đủ để một phương trình bậc hai có hai nghiệm phân biệt là nó có biệt thức dương.</a:t>
            </a: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Để một hình bình hành là hình thoi, điều kiện cần và đủ là nó có hai đường chéo vuông góc với nhau.</a:t>
            </a:r>
            <a:endParaRPr lang="en-US" sz="160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823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4" grpId="0"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184846-5912-4472-0775-958254DCCE23}"/>
              </a:ext>
            </a:extLst>
          </p:cNvPr>
          <p:cNvSpPr txBox="1"/>
          <p:nvPr/>
        </p:nvSpPr>
        <p:spPr>
          <a:xfrm>
            <a:off x="1600200" y="3297117"/>
            <a:ext cx="6621780" cy="1061829"/>
          </a:xfrm>
          <a:prstGeom prst="rect">
            <a:avLst/>
          </a:prstGeom>
          <a:noFill/>
        </p:spPr>
        <p:txBody>
          <a:bodyPr wrap="square">
            <a:spAutoFit/>
          </a:bodyPr>
          <a:lstStyle/>
          <a:p>
            <a:pPr defTabSz="685800">
              <a:buClrTx/>
            </a:pPr>
            <a:r>
              <a:rPr lang="vi-VN" sz="2100" kern="1200" dirty="0">
                <a:solidFill>
                  <a:prstClr val="black"/>
                </a:solidFill>
                <a:latin typeface="Arial" panose="020B0604020202020204" pitchFamily="34" charset="0"/>
                <a:ea typeface="+mn-ea"/>
                <a:cs typeface="+mn-cs"/>
                <a:hlinkClick r:id="rId2"/>
              </a:rPr>
              <a:t>https://tailieugiaovien.edu.vn/lesson/powerpoint-toan-10-chan-troi-sang-tao/</a:t>
            </a:r>
            <a:endParaRPr lang="en-US" sz="2100" kern="1200" dirty="0">
              <a:solidFill>
                <a:prstClr val="black"/>
              </a:solidFill>
              <a:latin typeface="Arial" panose="020B0604020202020204" pitchFamily="34" charset="0"/>
              <a:ea typeface="+mn-ea"/>
              <a:cs typeface="+mn-cs"/>
            </a:endParaRPr>
          </a:p>
          <a:p>
            <a:pPr defTabSz="685800">
              <a:buClrTx/>
            </a:pPr>
            <a:endParaRPr lang="vi-VN" sz="2100" kern="1200" dirty="0">
              <a:solidFill>
                <a:prstClr val="black"/>
              </a:solidFill>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CF8C0AD4-1ED5-2390-32B6-942E3DF72C20}"/>
              </a:ext>
            </a:extLst>
          </p:cNvPr>
          <p:cNvSpPr txBox="1"/>
          <p:nvPr/>
        </p:nvSpPr>
        <p:spPr>
          <a:xfrm>
            <a:off x="1264920" y="807637"/>
            <a:ext cx="6080760" cy="784830"/>
          </a:xfrm>
          <a:prstGeom prst="rect">
            <a:avLst/>
          </a:prstGeom>
          <a:noFill/>
        </p:spPr>
        <p:txBody>
          <a:bodyPr wrap="square" rtlCol="0">
            <a:spAutoFit/>
          </a:bodyPr>
          <a:lstStyle/>
          <a:p>
            <a:pPr defTabSz="685800">
              <a:buClrTx/>
            </a:pPr>
            <a:r>
              <a:rPr lang="vi-VN" sz="4500" kern="1200">
                <a:solidFill>
                  <a:srgbClr val="FF0000"/>
                </a:solidFill>
                <a:latin typeface="Arial" panose="020B0604020202020204" pitchFamily="34" charset="0"/>
                <a:ea typeface="+mn-ea"/>
                <a:cs typeface="+mn-cs"/>
              </a:rPr>
              <a:t>Còn nữa….</a:t>
            </a:r>
          </a:p>
        </p:txBody>
      </p:sp>
      <p:sp>
        <p:nvSpPr>
          <p:cNvPr id="5" name="TextBox 4">
            <a:extLst>
              <a:ext uri="{FF2B5EF4-FFF2-40B4-BE49-F238E27FC236}">
                <a16:creationId xmlns:a16="http://schemas.microsoft.com/office/drawing/2014/main" id="{247B08A3-ACF2-9C05-FBCB-714D8C3B9FF3}"/>
              </a:ext>
            </a:extLst>
          </p:cNvPr>
          <p:cNvSpPr txBox="1"/>
          <p:nvPr/>
        </p:nvSpPr>
        <p:spPr>
          <a:xfrm>
            <a:off x="1524000" y="1846384"/>
            <a:ext cx="6621780" cy="1133965"/>
          </a:xfrm>
          <a:prstGeom prst="rect">
            <a:avLst/>
          </a:prstGeom>
          <a:noFill/>
        </p:spPr>
        <p:txBody>
          <a:bodyPr wrap="square" rtlCol="0">
            <a:spAutoFit/>
          </a:bodyPr>
          <a:lstStyle/>
          <a:p>
            <a:pPr defTabSz="685800">
              <a:lnSpc>
                <a:spcPct val="150000"/>
              </a:lnSpc>
              <a:buClrTx/>
            </a:pPr>
            <a:r>
              <a:rPr lang="vi-VN" sz="2400" b="1" i="1" kern="1200" dirty="0">
                <a:solidFill>
                  <a:prstClr val="black"/>
                </a:solidFill>
                <a:latin typeface="Times New Roman" panose="02020603050405020304" pitchFamily="18" charset="0"/>
                <a:ea typeface="+mn-ea"/>
                <a:cs typeface="+mn-cs"/>
              </a:rPr>
              <a:t>Có đủ bộ </a:t>
            </a:r>
            <a:r>
              <a:rPr lang="vi-VN" sz="2400" b="1" i="1" kern="1200" dirty="0" err="1">
                <a:solidFill>
                  <a:prstClr val="black"/>
                </a:solidFill>
                <a:latin typeface="Times New Roman" panose="02020603050405020304" pitchFamily="18" charset="0"/>
                <a:ea typeface="+mn-ea"/>
                <a:cs typeface="+mn-cs"/>
              </a:rPr>
              <a:t>word</a:t>
            </a:r>
            <a:r>
              <a:rPr lang="vi-VN" sz="2400" b="1" i="1" kern="1200" dirty="0">
                <a:solidFill>
                  <a:prstClr val="black"/>
                </a:solidFill>
                <a:latin typeface="Times New Roman" panose="02020603050405020304" pitchFamily="18" charset="0"/>
                <a:ea typeface="+mn-ea"/>
                <a:cs typeface="+mn-cs"/>
              </a:rPr>
              <a:t> và </a:t>
            </a:r>
            <a:r>
              <a:rPr lang="vi-VN" sz="2400" b="1" i="1" kern="1200" dirty="0" err="1">
                <a:solidFill>
                  <a:prstClr val="black"/>
                </a:solidFill>
                <a:latin typeface="Times New Roman" panose="02020603050405020304" pitchFamily="18" charset="0"/>
                <a:ea typeface="+mn-ea"/>
                <a:cs typeface="+mn-cs"/>
              </a:rPr>
              <a:t>powerpoint</a:t>
            </a:r>
            <a:r>
              <a:rPr lang="vi-VN" sz="2400" b="1" i="1" kern="1200" dirty="0">
                <a:solidFill>
                  <a:prstClr val="black"/>
                </a:solidFill>
                <a:latin typeface="Times New Roman" panose="02020603050405020304" pitchFamily="18" charset="0"/>
                <a:ea typeface="+mn-ea"/>
                <a:cs typeface="+mn-cs"/>
              </a:rPr>
              <a:t> cả năm tất cả các bài môn: </a:t>
            </a:r>
            <a:r>
              <a:rPr lang="en-US" sz="2400" b="1" i="1" kern="1200" dirty="0" err="1">
                <a:solidFill>
                  <a:prstClr val="black"/>
                </a:solidFill>
                <a:latin typeface="Times New Roman" panose="02020603050405020304" pitchFamily="18" charset="0"/>
                <a:ea typeface="+mn-ea"/>
                <a:cs typeface="+mn-cs"/>
              </a:rPr>
              <a:t>Toán</a:t>
            </a:r>
            <a:r>
              <a:rPr lang="en-US" sz="2400" b="1" i="1" kern="1200" dirty="0">
                <a:solidFill>
                  <a:prstClr val="black"/>
                </a:solidFill>
                <a:latin typeface="Times New Roman" panose="02020603050405020304" pitchFamily="18" charset="0"/>
                <a:ea typeface="+mn-ea"/>
                <a:cs typeface="+mn-cs"/>
              </a:rPr>
              <a:t> 10 </a:t>
            </a:r>
            <a:r>
              <a:rPr lang="en-US" sz="2400" b="1" i="1" kern="1200" dirty="0" err="1">
                <a:solidFill>
                  <a:prstClr val="black"/>
                </a:solidFill>
                <a:latin typeface="Times New Roman" panose="02020603050405020304" pitchFamily="18" charset="0"/>
                <a:ea typeface="+mn-ea"/>
                <a:cs typeface="+mn-cs"/>
              </a:rPr>
              <a:t>Chân</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trời</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sáng</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tạo</a:t>
            </a:r>
            <a:endParaRPr lang="vi-VN" sz="2400" b="1" i="1" kern="1200" dirty="0">
              <a:solidFill>
                <a:prstClr val="black"/>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160356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5847B-FF6E-C6D2-47EF-EEE925405E9A}"/>
              </a:ext>
            </a:extLst>
          </p:cNvPr>
          <p:cNvPicPr>
            <a:picLocks noChangeAspect="1"/>
          </p:cNvPicPr>
          <p:nvPr/>
        </p:nvPicPr>
        <p:blipFill>
          <a:blip r:embed="rId2"/>
          <a:stretch>
            <a:fillRect/>
          </a:stretch>
        </p:blipFill>
        <p:spPr>
          <a:xfrm>
            <a:off x="420264" y="77508"/>
            <a:ext cx="8303472" cy="4988484"/>
          </a:xfrm>
          <a:prstGeom prst="rect">
            <a:avLst/>
          </a:prstGeom>
        </p:spPr>
      </p:pic>
    </p:spTree>
    <p:extLst>
      <p:ext uri="{BB962C8B-B14F-4D97-AF65-F5344CB8AC3E}">
        <p14:creationId xmlns:p14="http://schemas.microsoft.com/office/powerpoint/2010/main" val="118811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1" name="Google Shape;1222;p50"/>
          <p:cNvGrpSpPr/>
          <p:nvPr/>
        </p:nvGrpSpPr>
        <p:grpSpPr>
          <a:xfrm>
            <a:off x="29667" y="-316342"/>
            <a:ext cx="9260114" cy="5975582"/>
            <a:chOff x="7567300" y="1541100"/>
            <a:chExt cx="3167100" cy="3386750"/>
          </a:xfrm>
        </p:grpSpPr>
        <p:sp>
          <p:nvSpPr>
            <p:cNvPr id="12"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endParaRPr/>
            </a:p>
          </p:txBody>
        </p:sp>
        <p:sp>
          <p:nvSpPr>
            <p:cNvPr id="13"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endParaRPr/>
            </a:p>
          </p:txBody>
        </p:sp>
        <p:sp>
          <p:nvSpPr>
            <p:cNvPr id="15"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6"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7"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8"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19"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0"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1"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2"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3"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4"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5"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6"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7"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8"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29"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30"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sp>
          <p:nvSpPr>
            <p:cNvPr id="31"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endParaRPr/>
            </a:p>
          </p:txBody>
        </p:sp>
      </p:grpSp>
      <p:sp>
        <p:nvSpPr>
          <p:cNvPr id="5" name="Rectangle 1"/>
          <p:cNvSpPr>
            <a:spLocks noChangeArrowheads="1"/>
          </p:cNvSpPr>
          <p:nvPr/>
        </p:nvSpPr>
        <p:spPr bwMode="auto">
          <a:xfrm>
            <a:off x="1735667" y="790368"/>
            <a:ext cx="656301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Cho các mệnh đề sau:</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P: “Giá trị tuyệt đối của mọi số thực đều lớn hơn hoặc bằng chính nó”;</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Q: “Có số tự nhiên sao cho bình phương của nó bằng 10”;</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R: “Có số thực x sao cho x</a:t>
            </a:r>
            <a:r>
              <a:rPr kumimoji="0" lang="en-US" altLang="en-US" sz="1600" b="0" i="0" u="none" strike="noStrike" cap="none" normalizeH="0" baseline="30000">
                <a:ln>
                  <a:noFill/>
                </a:ln>
                <a:solidFill>
                  <a:srgbClr val="000000"/>
                </a:solidFill>
                <a:effectLst/>
                <a:latin typeface="+mn-lt"/>
              </a:rPr>
              <a:t>2</a:t>
            </a:r>
            <a:r>
              <a:rPr kumimoji="0" lang="en-US" altLang="en-US" sz="1600" b="0" i="0" u="none" strike="noStrike" cap="none" normalizeH="0" baseline="0">
                <a:ln>
                  <a:noFill/>
                </a:ln>
                <a:solidFill>
                  <a:srgbClr val="000000"/>
                </a:solidFill>
                <a:effectLst/>
                <a:latin typeface="+mn-lt"/>
              </a:rPr>
              <a:t> + 2x – 1 = 0”.</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a) Xét tính đúng sai của mỗi mệnh đề trên.</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b) Sử dụng kí hiệu ∀, ∃ để viết lại các mệnh đề đã cho.</a:t>
            </a:r>
            <a:endParaRPr kumimoji="0" lang="en-US" altLang="en-US" sz="1600" b="0" i="0" u="none" strike="noStrike" cap="none" normalizeH="0" baseline="0">
              <a:ln>
                <a:noFill/>
              </a:ln>
              <a:solidFill>
                <a:schemeClr val="tx1"/>
              </a:solidFill>
              <a:effectLst/>
              <a:latin typeface="+mn-lt"/>
            </a:endParaRPr>
          </a:p>
        </p:txBody>
      </p:sp>
      <p:sp>
        <p:nvSpPr>
          <p:cNvPr id="7" name="Rectangle 6"/>
          <p:cNvSpPr/>
          <p:nvPr/>
        </p:nvSpPr>
        <p:spPr>
          <a:xfrm>
            <a:off x="1722932" y="417268"/>
            <a:ext cx="2133918" cy="369332"/>
          </a:xfrm>
          <a:prstGeom prst="rect">
            <a:avLst/>
          </a:prstGeom>
        </p:spPr>
        <p:txBody>
          <a:bodyPr wrap="none">
            <a:spAutoFit/>
          </a:bodyPr>
          <a:lstStyle/>
          <a:p>
            <a:r>
              <a:rPr lang="en-US" sz="1800" b="1">
                <a:solidFill>
                  <a:srgbClr val="40BFBF">
                    <a:lumMod val="50000"/>
                  </a:srgbClr>
                </a:solidFill>
              </a:rPr>
              <a:t>Bài 6 (SGK – tr15)</a:t>
            </a:r>
            <a:endParaRPr lang="en-US" sz="1800" b="1" dirty="0">
              <a:solidFill>
                <a:srgbClr val="40BFBF">
                  <a:lumMod val="50000"/>
                </a:srgbClr>
              </a:solidFill>
            </a:endParaRPr>
          </a:p>
        </p:txBody>
      </p:sp>
      <p:grpSp>
        <p:nvGrpSpPr>
          <p:cNvPr id="34" name="Group 33"/>
          <p:cNvGrpSpPr/>
          <p:nvPr/>
        </p:nvGrpSpPr>
        <p:grpSpPr>
          <a:xfrm>
            <a:off x="4327745" y="3081379"/>
            <a:ext cx="689429" cy="384629"/>
            <a:chOff x="3113210" y="497646"/>
            <a:chExt cx="689429" cy="384629"/>
          </a:xfrm>
        </p:grpSpPr>
        <p:sp>
          <p:nvSpPr>
            <p:cNvPr id="35" name="Oval 34"/>
            <p:cNvSpPr/>
            <p:nvPr/>
          </p:nvSpPr>
          <p:spPr>
            <a:xfrm>
              <a:off x="3113210" y="497646"/>
              <a:ext cx="689429" cy="38462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6" name="Rectangle 35"/>
            <p:cNvSpPr/>
            <p:nvPr/>
          </p:nvSpPr>
          <p:spPr>
            <a:xfrm>
              <a:off x="3130522" y="520684"/>
              <a:ext cx="574196" cy="338554"/>
            </a:xfrm>
            <a:prstGeom prst="rect">
              <a:avLst/>
            </a:prstGeom>
          </p:spPr>
          <p:txBody>
            <a:bodyPr wrap="none">
              <a:spAutoFit/>
            </a:bodyPr>
            <a:lstStyle/>
            <a:p>
              <a:pPr algn="ctr"/>
              <a:r>
                <a:rPr lang="en-US" sz="1600" b="1">
                  <a:solidFill>
                    <a:schemeClr val="tx1"/>
                  </a:solidFill>
                </a:rPr>
                <a:t>Giải</a:t>
              </a:r>
              <a:endParaRPr lang="en-US" sz="1600" b="1" dirty="0">
                <a:solidFill>
                  <a:schemeClr val="tx1"/>
                </a:solidFill>
              </a:endParaRPr>
            </a:p>
          </p:txBody>
        </p:sp>
      </p:grpSp>
      <mc:AlternateContent xmlns:mc="http://schemas.openxmlformats.org/markup-compatibility/2006" xmlns:a14="http://schemas.microsoft.com/office/drawing/2010/main">
        <mc:Choice Requires="a14">
          <p:sp>
            <p:nvSpPr>
              <p:cNvPr id="8" name="Rectangle 7"/>
              <p:cNvSpPr/>
              <p:nvPr/>
            </p:nvSpPr>
            <p:spPr>
              <a:xfrm>
                <a:off x="1671744" y="3798460"/>
                <a:ext cx="5312001" cy="1208729"/>
              </a:xfrm>
              <a:prstGeom prst="rect">
                <a:avLst/>
              </a:prstGeom>
            </p:spPr>
            <p:txBody>
              <a:bodyPr wrap="square">
                <a:spAutoFit/>
              </a:bodyPr>
              <a:lstStyle/>
              <a:p>
                <a:pPr>
                  <a:lnSpc>
                    <a:spcPct val="150000"/>
                  </a:lnSpc>
                </a:pPr>
                <a:r>
                  <a:rPr lang="en-US" sz="1600">
                    <a:latin typeface="+mn-lt"/>
                    <a:ea typeface="Calibri" panose="020F0502020204030204" pitchFamily="34" charset="0"/>
                    <a:cs typeface="Times New Roman" panose="02020603050405020304" pitchFamily="18" charset="0"/>
                  </a:rPr>
                  <a:t>b)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latin typeface="+mn-lt"/>
                    <a:ea typeface="Calibri" panose="020F0502020204030204" pitchFamily="34" charset="0"/>
                    <a:cs typeface="Times New Roman" panose="02020603050405020304" pitchFamily="18" charset="0"/>
                  </a:rPr>
                  <a:t> :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a:p>
                <a:pPr>
                  <a:lnSpc>
                    <a:spcPct val="150000"/>
                  </a:lnSpc>
                </a:pPr>
                <a:r>
                  <a:rPr lang="en-US" sz="160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a:ea typeface="Calibri" panose="020F0502020204030204" pitchFamily="34" charset="0"/>
                  <a:cs typeface="Times New Roman" panose="02020603050405020304" pitchFamily="18" charset="0"/>
                </a:endParaRPr>
              </a:p>
              <a:p>
                <a:pPr>
                  <a:lnSpc>
                    <a:spcPct val="150000"/>
                  </a:lnSpc>
                </a:pPr>
                <a:r>
                  <a:rPr lang="en-US" sz="160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𝑅</m:t>
                    </m:r>
                    <m:r>
                      <a:rPr lang="en-US" sz="1600">
                        <a:latin typeface="Cambria Math" panose="02040503050406030204" pitchFamily="18" charset="0"/>
                        <a:ea typeface="Calibri" panose="020F0502020204030204" pitchFamily="34" charset="0"/>
                        <a:cs typeface="Times New Roman" panose="02020603050405020304" pitchFamily="18" charset="0"/>
                      </a:rPr>
                      <m:t>:</m:t>
                    </m:r>
                    <m:r>
                      <m:rPr>
                        <m:nor/>
                      </m:rPr>
                      <a:rPr lang="en-US" sz="1600">
                        <a:latin typeface="+mn-lt"/>
                        <a:ea typeface="Calibri" panose="020F0502020204030204" pitchFamily="34" charset="0"/>
                        <a:cs typeface="Times New Roman" panose="02020603050405020304" pitchFamily="18" charset="0"/>
                      </a:rPr>
                      <m:t> </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2</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0</m:t>
                    </m:r>
                  </m:oMath>
                </a14:m>
                <a:r>
                  <a:rPr lang="en-US" sz="1600">
                    <a:latin typeface="+mn-lt"/>
                    <a:ea typeface="Calibri" panose="020F0502020204030204" pitchFamily="34" charset="0"/>
                    <a:cs typeface="Times New Roman" panose="02020603050405020304" pitchFamily="18" charset="0"/>
                  </a:rPr>
                  <a:t> ".</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671744" y="3798460"/>
                <a:ext cx="5312001" cy="1208729"/>
              </a:xfrm>
              <a:prstGeom prst="rect">
                <a:avLst/>
              </a:prstGeom>
              <a:blipFill rotWithShape="0">
                <a:blip r:embed="rId3"/>
                <a:stretch>
                  <a:fillRect l="-573" b="-2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136379" y="4247375"/>
                <a:ext cx="199567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𝑅</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a:rPr lang="en-US" sz="1600">
                          <a:latin typeface="Cambria Math" panose="02040503050406030204" pitchFamily="18" charset="0"/>
                        </a:rPr>
                        <m:t>=</m:t>
                      </m:r>
                      <m:r>
                        <a:rPr lang="en-US" sz="1600">
                          <a:latin typeface="Cambria Math" panose="02040503050406030204" pitchFamily="18" charset="0"/>
                        </a:rPr>
                        <m:t>10</m:t>
                      </m:r>
                      <m:r>
                        <a:rPr lang="en-US" sz="1600">
                          <a:latin typeface="Cambria Math" panose="02040503050406030204" pitchFamily="18" charset="0"/>
                        </a:rPr>
                        <m:t>";</m:t>
                      </m:r>
                    </m:oMath>
                  </m:oMathPara>
                </a14:m>
                <a:endParaRPr lang="en-US" sz="1600"/>
              </a:p>
            </p:txBody>
          </p:sp>
        </mc:Choice>
        <mc:Fallback xmlns="">
          <p:sp>
            <p:nvSpPr>
              <p:cNvPr id="10" name="Rectangle 9"/>
              <p:cNvSpPr>
                <a:spLocks noRot="1" noChangeAspect="1" noMove="1" noResize="1" noEditPoints="1" noAdjustHandles="1" noChangeArrowheads="1" noChangeShapeType="1" noTextEdit="1"/>
              </p:cNvSpPr>
              <p:nvPr/>
            </p:nvSpPr>
            <p:spPr>
              <a:xfrm>
                <a:off x="2136379" y="4247375"/>
                <a:ext cx="199567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671744" y="3520481"/>
                <a:ext cx="4572000" cy="553998"/>
              </a:xfrm>
              <a:prstGeom prst="rect">
                <a:avLst/>
              </a:prstGeom>
            </p:spPr>
            <p:txBody>
              <a:bodyPr>
                <a:spAutoFit/>
              </a:bodyPr>
              <a:lstStyle/>
              <a:p>
                <a:r>
                  <a:rPr lang="en-US" sz="1600">
                    <a:ea typeface="Calibri" panose="020F0502020204030204" pitchFamily="34" charset="0"/>
                    <a:cs typeface="Times New Roman" panose="02020603050405020304" pitchFamily="18" charset="0"/>
                  </a:rPr>
                  <a:t>a)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𝑃</m:t>
                    </m:r>
                  </m:oMath>
                </a14:m>
                <a:r>
                  <a:rPr lang="en-US" sz="1600">
                    <a:ea typeface="Calibri" panose="020F0502020204030204" pitchFamily="34" charset="0"/>
                    <a:cs typeface="Times New Roman" panose="02020603050405020304" pitchFamily="18" charset="0"/>
                  </a:rPr>
                  <a:t> đúng,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𝑄</m:t>
                    </m:r>
                  </m:oMath>
                </a14:m>
                <a:r>
                  <a:rPr lang="en-US" sz="1600">
                    <a:ea typeface="Calibri" panose="020F0502020204030204" pitchFamily="34" charset="0"/>
                    <a:cs typeface="Times New Roman" panose="02020603050405020304" pitchFamily="18" charset="0"/>
                  </a:rPr>
                  <a:t> sai,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𝑅</m:t>
                    </m:r>
                  </m:oMath>
                </a14:m>
                <a:r>
                  <a:rPr lang="en-US" sz="1600">
                    <a:ea typeface="Calibri" panose="020F0502020204030204" pitchFamily="34" charset="0"/>
                    <a:cs typeface="Times New Roman" panose="02020603050405020304" pitchFamily="18" charset="0"/>
                  </a:rPr>
                  <a:t> đúng.</a:t>
                </a:r>
                <a:br>
                  <a:rPr lang="en-US" sz="1600">
                    <a:ea typeface="Calibri" panose="020F0502020204030204" pitchFamily="34" charset="0"/>
                    <a:cs typeface="Times New Roman" panose="02020603050405020304" pitchFamily="18" charset="0"/>
                  </a:rPr>
                </a:br>
                <a:endParaRPr lang="en-US"/>
              </a:p>
            </p:txBody>
          </p:sp>
        </mc:Choice>
        <mc:Fallback xmlns="">
          <p:sp>
            <p:nvSpPr>
              <p:cNvPr id="33" name="Rectangle 32"/>
              <p:cNvSpPr>
                <a:spLocks noRot="1" noChangeAspect="1" noMove="1" noResize="1" noEditPoints="1" noAdjustHandles="1" noChangeArrowheads="1" noChangeShapeType="1" noTextEdit="1"/>
              </p:cNvSpPr>
              <p:nvPr/>
            </p:nvSpPr>
            <p:spPr>
              <a:xfrm>
                <a:off x="1671744" y="3520481"/>
                <a:ext cx="4572000" cy="553998"/>
              </a:xfrm>
              <a:prstGeom prst="rect">
                <a:avLst/>
              </a:prstGeom>
              <a:blipFill rotWithShape="0">
                <a:blip r:embed="rId5"/>
                <a:stretch>
                  <a:fillRect l="-667" t="-333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additive="base">
                                        <p:cTn id="30"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3" name="Rectangle 1"/>
          <p:cNvSpPr>
            <a:spLocks noChangeArrowheads="1"/>
          </p:cNvSpPr>
          <p:nvPr/>
        </p:nvSpPr>
        <p:spPr bwMode="auto">
          <a:xfrm>
            <a:off x="313482" y="1004364"/>
            <a:ext cx="65870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mn-lt"/>
              </a:rPr>
              <a:t>Xét tính đúng, sai và viết mệnh đề phủ định của các mệnh đề sau đây:</a:t>
            </a:r>
            <a:endParaRPr kumimoji="0" lang="en-US" altLang="en-US" sz="1600" b="0" i="0" u="none" strike="noStrike" cap="none" normalizeH="0" baseline="0">
              <a:ln>
                <a:noFill/>
              </a:ln>
              <a:solidFill>
                <a:schemeClr val="tx1"/>
              </a:solidFill>
              <a:effectLst/>
              <a:latin typeface="+mn-lt"/>
            </a:endParaRPr>
          </a:p>
          <a:p>
            <a:pPr marL="0" marR="0" lvl="0" indent="0" defTabSz="914400" rtl="0" eaLnBrk="0" fontAlgn="base" latinLnBrk="0" hangingPunct="0">
              <a:lnSpc>
                <a:spcPct val="150000"/>
              </a:lnSpc>
              <a:spcBef>
                <a:spcPct val="0"/>
              </a:spcBef>
              <a:spcAft>
                <a:spcPct val="0"/>
              </a:spcAft>
              <a:buClrTx/>
              <a:buSzTx/>
              <a:buFontTx/>
              <a:buNone/>
              <a:tabLst/>
            </a:pPr>
            <a:br>
              <a:rPr kumimoji="0" lang="en-US" altLang="en-US" sz="1600" b="0" i="0" u="none" strike="noStrike" cap="none" normalizeH="0" baseline="0">
                <a:ln>
                  <a:noFill/>
                </a:ln>
                <a:solidFill>
                  <a:srgbClr val="313131"/>
                </a:solidFill>
                <a:effectLst/>
                <a:latin typeface="+mn-lt"/>
              </a:rPr>
            </a:br>
            <a:endParaRPr kumimoji="0" lang="en-US" altLang="en-US" sz="1600" b="0" i="0" u="none" strike="noStrike" cap="none" normalizeH="0" baseline="0">
              <a:ln>
                <a:noFill/>
              </a:ln>
              <a:solidFill>
                <a:schemeClr val="tx1"/>
              </a:solidFill>
              <a:effectLst/>
              <a:latin typeface="+mn-lt"/>
            </a:endParaRPr>
          </a:p>
        </p:txBody>
      </p:sp>
      <p:sp>
        <p:nvSpPr>
          <p:cNvPr id="15" name="Rectangle 14"/>
          <p:cNvSpPr/>
          <p:nvPr/>
        </p:nvSpPr>
        <p:spPr>
          <a:xfrm>
            <a:off x="313482" y="619735"/>
            <a:ext cx="2133918" cy="369332"/>
          </a:xfrm>
          <a:prstGeom prst="rect">
            <a:avLst/>
          </a:prstGeom>
        </p:spPr>
        <p:txBody>
          <a:bodyPr wrap="none">
            <a:spAutoFit/>
          </a:bodyPr>
          <a:lstStyle/>
          <a:p>
            <a:r>
              <a:rPr lang="en-US" sz="1800" b="1">
                <a:solidFill>
                  <a:srgbClr val="40BFBF">
                    <a:lumMod val="50000"/>
                  </a:srgbClr>
                </a:solidFill>
              </a:rPr>
              <a:t>Bài 7 (SGK – tr15)</a:t>
            </a:r>
            <a:endParaRPr lang="en-US" sz="1800" b="1" dirty="0">
              <a:solidFill>
                <a:srgbClr val="40BFBF">
                  <a:lumMod val="50000"/>
                </a:srgbClr>
              </a:solidFill>
            </a:endParaRPr>
          </a:p>
        </p:txBody>
      </p:sp>
      <p:sp>
        <p:nvSpPr>
          <p:cNvPr id="16" name="Oval 15"/>
          <p:cNvSpPr/>
          <p:nvPr/>
        </p:nvSpPr>
        <p:spPr>
          <a:xfrm>
            <a:off x="3990272" y="2792154"/>
            <a:ext cx="828471" cy="38462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a:t>Giải</a:t>
            </a:r>
          </a:p>
        </p:txBody>
      </p:sp>
      <mc:AlternateContent xmlns:mc="http://schemas.openxmlformats.org/markup-compatibility/2006" xmlns:a14="http://schemas.microsoft.com/office/drawing/2010/main">
        <mc:Choice Requires="a14">
          <p:sp>
            <p:nvSpPr>
              <p:cNvPr id="5" name="Rectangle 4"/>
              <p:cNvSpPr/>
              <p:nvPr/>
            </p:nvSpPr>
            <p:spPr>
              <a:xfrm>
                <a:off x="374039" y="1527332"/>
                <a:ext cx="2729145" cy="13853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00" i="1" smtClean="0">
                              <a:latin typeface="Cambria Math" panose="02040503050406030204" pitchFamily="18" charset="0"/>
                            </a:rPr>
                          </m:ctrlPr>
                        </m:mPr>
                        <m:mr>
                          <m:e>
                            <m:eqArr>
                              <m:eqArrPr>
                                <m:ctrlPr>
                                  <a:rPr lang="en-US" sz="1600" b="0" i="1" smtClean="0">
                                    <a:latin typeface="Cambria Math" panose="02040503050406030204" pitchFamily="18" charset="0"/>
                                  </a:rPr>
                                </m:ctrlPr>
                              </m:eqArrPr>
                              <m:e>
                                <m:r>
                                  <m:rPr>
                                    <m:brk m:alnAt="7"/>
                                  </m:rPr>
                                  <a:rPr lang="en-US" sz="1600" b="0" i="0" smtClean="0">
                                    <a:latin typeface="Cambria Math" panose="02040503050406030204" pitchFamily="18" charset="0"/>
                                  </a:rPr>
                                  <m:t> </m:t>
                                </m:r>
                                <m:r>
                                  <a:rPr lang="en-US" sz="1600" b="0" i="0" smtClean="0">
                                    <a:latin typeface="Cambria Math" panose="02040503050406030204" pitchFamily="18" charset="0"/>
                                  </a:rPr>
                                  <m:t>  </m:t>
                                </m:r>
                                <m:r>
                                  <a:rPr lang="en-US" sz="1600" i="1">
                                    <a:latin typeface="Cambria Math" panose="02040503050406030204" pitchFamily="18" charset="0"/>
                                  </a:rPr>
                                  <m:t>𝑎</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𝑁</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r>
                                  <a:rPr lang="en-US" sz="1600" i="1">
                                    <a:latin typeface="Cambria Math" panose="02040503050406030204" pitchFamily="18" charset="0"/>
                                  </a:rPr>
                                  <m:t>𝑥</m:t>
                                </m:r>
                                <m:r>
                                  <m:rPr>
                                    <m:nor/>
                                  </m:rPr>
                                  <a:rPr lang="en-US" sz="1600" i="1">
                                    <a:latin typeface="Cambria Math" panose="02040503050406030204" pitchFamily="18" charset="0"/>
                                  </a:rPr>
                                  <m:t> </m:t>
                                </m:r>
                                <m:r>
                                  <a:rPr lang="en-US" sz="1600">
                                    <a:latin typeface="Cambria Math" panose="02040503050406030204" pitchFamily="18" charset="0"/>
                                  </a:rPr>
                                  <m:t>+3=0;</m:t>
                                </m:r>
                              </m:e>
                              <m:e/>
                            </m:eqArr>
                          </m:e>
                        </m:mr>
                        <m:m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       </m:t>
                                </m:r>
                                <m:r>
                                  <a:rPr lang="en-US" sz="1600" i="1">
                                    <a:latin typeface="Cambria Math" panose="02040503050406030204" pitchFamily="18" charset="0"/>
                                  </a:rPr>
                                  <m:t>𝑏</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m:t>
                                </m:r>
                                <m:r>
                                  <a:rPr lang="en-US" sz="1600" i="1">
                                    <a:latin typeface="Cambria Math" panose="02040503050406030204" pitchFamily="18" charset="0"/>
                                  </a:rPr>
                                  <m:t>𝑥</m:t>
                                </m:r>
                                <m:r>
                                  <a:rPr lang="en-US" sz="1600">
                                    <a:latin typeface="Cambria Math" panose="02040503050406030204" pitchFamily="18" charset="0"/>
                                  </a:rPr>
                                  <m:t>∈</m:t>
                                </m:r>
                                <m:r>
                                  <a:rPr lang="en-US" sz="1600" i="1">
                                    <a:latin typeface="Cambria Math" panose="02040503050406030204" pitchFamily="18" charset="0"/>
                                  </a:rPr>
                                  <m:t>𝑁</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a:latin typeface="Cambria Math" panose="02040503050406030204" pitchFamily="18" charset="0"/>
                                      </a:rPr>
                                      <m:t>2</m:t>
                                    </m:r>
                                  </m:sup>
                                </m:sSup>
                                <m:r>
                                  <m:rPr>
                                    <m:nor/>
                                  </m:rPr>
                                  <a:rPr lang="en-US" sz="1600" i="1">
                                    <a:latin typeface="Cambria Math" panose="02040503050406030204" pitchFamily="18" charset="0"/>
                                  </a:rPr>
                                  <m:t> </m:t>
                                </m:r>
                                <m:r>
                                  <a:rPr lang="en-US" sz="1600">
                                    <a:latin typeface="Cambria Math" panose="02040503050406030204" pitchFamily="18" charset="0"/>
                                  </a:rPr>
                                  <m:t>+1≥2</m:t>
                                </m:r>
                                <m:r>
                                  <a:rPr lang="en-US" sz="1600" i="1">
                                    <a:latin typeface="Cambria Math" panose="02040503050406030204" pitchFamily="18" charset="0"/>
                                  </a:rPr>
                                  <m:t>𝑥</m:t>
                                </m:r>
                                <m:r>
                                  <a:rPr lang="en-US" sz="1600">
                                    <a:latin typeface="Cambria Math" panose="02040503050406030204" pitchFamily="18" charset="0"/>
                                  </a:rPr>
                                  <m:t>;</m:t>
                                </m:r>
                              </m:e>
                              <m:e/>
                            </m:eqArr>
                          </m:e>
                        </m:mr>
                        <m:mr>
                          <m:e>
                            <m:r>
                              <a:rPr lang="en-US" sz="1600" i="1">
                                <a:latin typeface="Cambria Math" panose="02040503050406030204" pitchFamily="18" charset="0"/>
                              </a:rPr>
                              <m:t>𝑐</m:t>
                            </m:r>
                            <m:r>
                              <a:rPr lang="en-US" sz="1600">
                                <a:latin typeface="Cambria Math" panose="02040503050406030204" pitchFamily="18" charset="0"/>
                              </a:rPr>
                              <m:t>)</m:t>
                            </m:r>
                            <m:r>
                              <m:rPr>
                                <m:nor/>
                              </m:rPr>
                              <a:rPr lang="en-US" sz="1600" i="1">
                                <a:latin typeface="Cambria Math" panose="02040503050406030204" pitchFamily="18" charset="0"/>
                              </a:rPr>
                              <m:t> </m:t>
                            </m:r>
                            <m:r>
                              <a:rPr lang="en-US" sz="1600">
                                <a:latin typeface="Cambria Math" panose="02040503050406030204" pitchFamily="18" charset="0"/>
                              </a:rPr>
                              <m:t>∀</m:t>
                            </m:r>
                            <m:r>
                              <a:rPr lang="en-US" sz="1600" i="1">
                                <a:latin typeface="Cambria Math" panose="02040503050406030204" pitchFamily="18" charset="0"/>
                              </a:rPr>
                              <m:t>𝑎</m:t>
                            </m:r>
                            <m:r>
                              <a:rPr lang="en-US" sz="1600">
                                <a:latin typeface="Cambria Math" panose="02040503050406030204" pitchFamily="18" charset="0"/>
                              </a:rPr>
                              <m:t>∈</m:t>
                            </m:r>
                            <m:r>
                              <a:rPr lang="en-US" sz="1600" i="1">
                                <a:latin typeface="Cambria Math" panose="02040503050406030204" pitchFamily="18" charset="0"/>
                              </a:rPr>
                              <m:t>𝑁</m:t>
                            </m:r>
                            <m:r>
                              <m:rPr>
                                <m:nor/>
                              </m:rPr>
                              <a:rPr lang="en-US" sz="1600" i="1">
                                <a:latin typeface="Cambria Math" panose="02040503050406030204" pitchFamily="18" charset="0"/>
                              </a:rPr>
                              <m:t> </m:t>
                            </m:r>
                            <m:r>
                              <a:rPr lang="en-US" sz="1600">
                                <a:latin typeface="Cambria Math" panose="02040503050406030204" pitchFamily="18" charset="0"/>
                              </a:rPr>
                              <m:t>,</m:t>
                            </m:r>
                            <m:r>
                              <m:rPr>
                                <m:nor/>
                              </m:rPr>
                              <a:rPr lang="en-US" sz="1600" i="1">
                                <a:latin typeface="Cambria Math" panose="02040503050406030204" pitchFamily="18" charset="0"/>
                              </a:rPr>
                              <m:t> </m:t>
                            </m:r>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a:latin typeface="Cambria Math" panose="02040503050406030204" pitchFamily="18" charset="0"/>
                                      </a:rPr>
                                      <m:t>2</m:t>
                                    </m:r>
                                  </m:sup>
                                </m:sSup>
                              </m:e>
                            </m:rad>
                            <m:r>
                              <m:rPr>
                                <m:nor/>
                              </m:rPr>
                              <a:rPr lang="en-US" sz="1600" i="1">
                                <a:latin typeface="Cambria Math" panose="02040503050406030204" pitchFamily="18" charset="0"/>
                              </a:rPr>
                              <m:t> </m:t>
                            </m:r>
                            <m:r>
                              <a:rPr lang="en-US" sz="1600">
                                <a:latin typeface="Cambria Math" panose="02040503050406030204" pitchFamily="18" charset="0"/>
                              </a:rPr>
                              <m:t>=</m:t>
                            </m:r>
                            <m:r>
                              <a:rPr lang="en-US" sz="1600" i="1">
                                <a:latin typeface="Cambria Math" panose="02040503050406030204" pitchFamily="18" charset="0"/>
                              </a:rPr>
                              <m:t>𝑎</m:t>
                            </m:r>
                            <m:r>
                              <a:rPr lang="en-US" sz="1600">
                                <a:latin typeface="Cambria Math" panose="02040503050406030204" pitchFamily="18" charset="0"/>
                              </a:rPr>
                              <m:t>.</m:t>
                            </m:r>
                          </m:e>
                        </m:mr>
                      </m:m>
                    </m:oMath>
                  </m:oMathPara>
                </a14:m>
                <a:endParaRPr lang="en-US" sz="1600"/>
              </a:p>
            </p:txBody>
          </p:sp>
        </mc:Choice>
        <mc:Fallback xmlns="">
          <p:sp>
            <p:nvSpPr>
              <p:cNvPr id="5" name="Rectangle 4"/>
              <p:cNvSpPr>
                <a:spLocks noRot="1" noChangeAspect="1" noMove="1" noResize="1" noEditPoints="1" noAdjustHandles="1" noChangeArrowheads="1" noChangeShapeType="1" noTextEdit="1"/>
              </p:cNvSpPr>
              <p:nvPr/>
            </p:nvSpPr>
            <p:spPr>
              <a:xfrm>
                <a:off x="374039" y="1527332"/>
                <a:ext cx="2729145" cy="1385316"/>
              </a:xfrm>
              <a:prstGeom prst="rect">
                <a:avLst/>
              </a:prstGeom>
              <a:blipFill rotWithShape="0">
                <a:blip r:embed="rId3"/>
                <a:stretch>
                  <a:fillRect/>
                </a:stretch>
              </a:blipFill>
            </p:spPr>
            <p:txBody>
              <a:bodyPr/>
              <a:lstStyle/>
              <a:p>
                <a:r>
                  <a:rPr lang="en-US">
                    <a:noFill/>
                  </a:rPr>
                  <a:t> </a:t>
                </a:r>
              </a:p>
            </p:txBody>
          </p:sp>
        </mc:Fallback>
      </mc:AlternateContent>
      <p:sp>
        <p:nvSpPr>
          <p:cNvPr id="6" name="Rounded Rectangle 5"/>
          <p:cNvSpPr/>
          <p:nvPr/>
        </p:nvSpPr>
        <p:spPr>
          <a:xfrm>
            <a:off x="1560287" y="1843314"/>
            <a:ext cx="283028" cy="1959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ounded Rectangle 19"/>
          <p:cNvSpPr/>
          <p:nvPr/>
        </p:nvSpPr>
        <p:spPr>
          <a:xfrm>
            <a:off x="1597097" y="2355239"/>
            <a:ext cx="283028" cy="1959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Rectangle 35"/>
              <p:cNvSpPr/>
              <p:nvPr/>
            </p:nvSpPr>
            <p:spPr>
              <a:xfrm>
                <a:off x="464456" y="830871"/>
                <a:ext cx="8345715" cy="3565207"/>
              </a:xfrm>
              <a:prstGeom prst="rect">
                <a:avLst/>
              </a:prstGeom>
            </p:spPr>
            <p:txBody>
              <a:bodyPr wrap="square">
                <a:spAutoFit/>
              </a:bodyPr>
              <a:lstStyle/>
              <a:p>
                <a:pPr marL="342900" indent="-342900">
                  <a:lnSpc>
                    <a:spcPct val="150000"/>
                  </a:lnSpc>
                  <a:spcAft>
                    <a:spcPts val="1200"/>
                  </a:spcAft>
                  <a:buAutoNum type="alphaLcParenR"/>
                </a:pPr>
                <a:r>
                  <a:rPr lang="en-US" sz="1600">
                    <a:latin typeface="+mn-lt"/>
                    <a:ea typeface="Calibri" panose="020F0502020204030204" pitchFamily="34" charset="0"/>
                    <a:cs typeface="Times New Roman" panose="02020603050405020304" pitchFamily="18" charset="0"/>
                  </a:rPr>
                  <a:t>Mệnh đề sai, vì chỉ có số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3</m:t>
                    </m:r>
                  </m:oMath>
                </a14:m>
                <a:r>
                  <a:rPr lang="en-US" sz="1600">
                    <a:latin typeface="+mn-lt"/>
                    <a:ea typeface="Calibri" panose="020F0502020204030204" pitchFamily="34" charset="0"/>
                    <a:cs typeface="Times New Roman" panose="02020603050405020304" pitchFamily="18" charset="0"/>
                  </a:rPr>
                  <a:t> thoả mãn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+3=0</m:t>
                    </m:r>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3∉</m:t>
                    </m:r>
                    <m:r>
                      <a:rPr lang="en-US" sz="1600" i="1">
                        <a:latin typeface="Cambria Math" panose="02040503050406030204" pitchFamily="18" charset="0"/>
                        <a:ea typeface="Calibri" panose="020F0502020204030204" pitchFamily="34" charset="0"/>
                        <a:cs typeface="Times New Roman" panose="02020603050405020304" pitchFamily="18" charset="0"/>
                      </a:rPr>
                      <m:t>ℕ</m:t>
                    </m:r>
                  </m:oMath>
                </a14:m>
                <a:r>
                  <a:rPr lang="en-US" sz="1600">
                    <a:latin typeface="+mn-lt"/>
                    <a:ea typeface="Calibri" panose="020F0502020204030204" pitchFamily="34" charset="0"/>
                    <a:cs typeface="Times New Roman" panose="02020603050405020304" pitchFamily="18" charset="0"/>
                  </a:rPr>
                  <a:t>.</a:t>
                </a: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Mệnh đề phủ định: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ℕ</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+3≠0</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b) Với mọi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oMath>
                </a14:m>
                <a:r>
                  <a:rPr lang="en-US" sz="1600">
                    <a:latin typeface="+mn-lt"/>
                    <a:ea typeface="Calibri" panose="020F0502020204030204" pitchFamily="34" charset="0"/>
                    <a:cs typeface="Times New Roman" panose="02020603050405020304" pitchFamily="18" charset="0"/>
                  </a:rPr>
                  <a:t>, ta có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≥0</m:t>
                    </m:r>
                  </m:oMath>
                </a14:m>
                <a:r>
                  <a:rPr lang="en-US" sz="1600">
                    <a:latin typeface="+mn-lt"/>
                    <a:ea typeface="Calibri" panose="020F0502020204030204" pitchFamily="34" charset="0"/>
                    <a:cs typeface="Times New Roman" panose="02020603050405020304" pitchFamily="18" charset="0"/>
                  </a:rPr>
                  <a:t> nên </a:t>
                </a:r>
                <a14:m>
                  <m:oMath xmlns:m="http://schemas.openxmlformats.org/officeDocument/2006/math">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+1≥2</m:t>
                    </m:r>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latin typeface="+mn-lt"/>
                    <a:ea typeface="Calibri" panose="020F0502020204030204" pitchFamily="34" charset="0"/>
                    <a:cs typeface="Times New Roman" panose="02020603050405020304" pitchFamily="18" charset="0"/>
                  </a:rPr>
                  <a:t>. Do đó, mệnh đề đúng.</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Mệnh đề phủ định: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+1&lt;2</m:t>
                    </m:r>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c) Mệnh đề sai, vì có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m:t>
                    </m:r>
                  </m:oMath>
                </a14:m>
                <a:r>
                  <a:rPr lang="en-US" sz="1600">
                    <a:latin typeface="+mn-lt"/>
                    <a:ea typeface="Calibri" panose="020F0502020204030204" pitchFamily="34" charset="0"/>
                    <a:cs typeface="Times New Roman" panose="02020603050405020304" pitchFamily="18" charset="0"/>
                  </a:rPr>
                  <a:t> mà </a:t>
                </a:r>
                <a14:m>
                  <m:oMath xmlns:m="http://schemas.openxmlformats.org/officeDocument/2006/math">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𝑎</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e>
                    </m:rad>
                    <m:r>
                      <a:rPr lang="en-US" sz="1600">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e>
                    </m:rad>
                    <m:r>
                      <a:rPr lang="en-US" sz="1600">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r>
                          <a:rPr lang="en-US" sz="1600">
                            <a:latin typeface="Cambria Math" panose="02040503050406030204" pitchFamily="18" charset="0"/>
                            <a:ea typeface="Calibri" panose="020F0502020204030204" pitchFamily="34" charset="0"/>
                            <a:cs typeface="Times New Roman" panose="02020603050405020304" pitchFamily="18" charset="0"/>
                          </a:rPr>
                          <m:t>1</m:t>
                        </m:r>
                      </m:e>
                    </m:rad>
                    <m:r>
                      <a:rPr lang="en-US" sz="1600">
                        <a:latin typeface="Cambria Math" panose="02040503050406030204" pitchFamily="18" charset="0"/>
                        <a:ea typeface="Calibri" panose="020F0502020204030204" pitchFamily="34" charset="0"/>
                        <a:cs typeface="Times New Roman" panose="02020603050405020304" pitchFamily="18" charset="0"/>
                      </a:rPr>
                      <m:t>=1≠</m:t>
                    </m:r>
                    <m:r>
                      <a:rPr lang="en-US" sz="1600" i="1">
                        <a:latin typeface="Cambria Math" panose="02040503050406030204" pitchFamily="18" charset="0"/>
                        <a:ea typeface="Calibri" panose="020F0502020204030204" pitchFamily="34" charset="0"/>
                        <a:cs typeface="Times New Roman" panose="02020603050405020304" pitchFamily="18" charset="0"/>
                      </a:rPr>
                      <m:t>𝑎</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a:p>
                <a:pPr>
                  <a:lnSpc>
                    <a:spcPct val="150000"/>
                  </a:lnSpc>
                  <a:spcAft>
                    <a:spcPts val="1200"/>
                  </a:spcAft>
                </a:pPr>
                <a:r>
                  <a:rPr lang="en-US" sz="1600">
                    <a:latin typeface="+mn-lt"/>
                    <a:ea typeface="Calibri" panose="020F0502020204030204" pitchFamily="34" charset="0"/>
                    <a:cs typeface="Times New Roman" panose="02020603050405020304" pitchFamily="18" charset="0"/>
                  </a:rPr>
                  <a:t>Mệnh đề phủ định: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𝑎</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ℝ</m:t>
                    </m:r>
                    <m:r>
                      <a:rPr lang="en-US" sz="1600">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𝑎</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e>
                    </m:rad>
                    <m:r>
                      <a:rPr lang="en-US" sz="16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a:latin typeface="Cambria Math" panose="02040503050406030204" pitchFamily="18" charset="0"/>
                        <a:ea typeface="Calibri" panose="020F0502020204030204" pitchFamily="34" charset="0"/>
                        <a:cs typeface="Times New Roman" panose="02020603050405020304" pitchFamily="18" charset="0"/>
                      </a:rPr>
                      <m:t>a</m:t>
                    </m:r>
                  </m:oMath>
                </a14:m>
                <a:r>
                  <a:rPr lang="en-US" sz="1600">
                    <a:latin typeface="+mn-lt"/>
                    <a:ea typeface="Calibri" panose="020F0502020204030204" pitchFamily="34" charset="0"/>
                    <a:cs typeface="Times New Roman" panose="02020603050405020304" pitchFamily="18" charset="0"/>
                  </a:rPr>
                  <a:t>.</a:t>
                </a:r>
                <a:endParaRPr lang="en-US" sz="1600">
                  <a:effectLst/>
                  <a:latin typeface="+mn-lt"/>
                  <a:ea typeface="Calibri" panose="020F0502020204030204" pitchFamily="34" charset="0"/>
                  <a:cs typeface="Times New Roman" panose="020206030504050203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464456" y="830871"/>
                <a:ext cx="8345715" cy="3565207"/>
              </a:xfrm>
              <a:prstGeom prst="rect">
                <a:avLst/>
              </a:prstGeom>
              <a:blipFill rotWithShape="0">
                <a:blip r:embed="rId3"/>
                <a:stretch>
                  <a:fillRect l="-365"/>
                </a:stretch>
              </a:blipFill>
            </p:spPr>
            <p:txBody>
              <a:bodyPr/>
              <a:lstStyle/>
              <a:p>
                <a:r>
                  <a:rPr lang="en-US">
                    <a:noFill/>
                  </a:rPr>
                  <a:t> </a:t>
                </a:r>
              </a:p>
            </p:txBody>
          </p:sp>
        </mc:Fallback>
      </mc:AlternateContent>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fade">
                                      <p:cBhvr>
                                        <p:cTn id="10" dur="500"/>
                                        <p:tgtEl>
                                          <p:spTgt spid="3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barn(inVertical)">
                                      <p:cBhvr>
                                        <p:cTn id="15" dur="500"/>
                                        <p:tgtEl>
                                          <p:spTgt spid="36">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barn(inVertical)">
                                      <p:cBhvr>
                                        <p:cTn id="18" dur="500"/>
                                        <p:tgtEl>
                                          <p:spTgt spid="3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animEffect transition="in" filter="fade">
                                      <p:cBhvr>
                                        <p:cTn id="23" dur="500"/>
                                        <p:tgtEl>
                                          <p:spTgt spid="3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xEl>
                                              <p:pRg st="5" end="5"/>
                                            </p:txEl>
                                          </p:spTgt>
                                        </p:tgtEl>
                                        <p:attrNameLst>
                                          <p:attrName>style.visibility</p:attrName>
                                        </p:attrNameLst>
                                      </p:cBhvr>
                                      <p:to>
                                        <p:strVal val="visible"/>
                                      </p:to>
                                    </p:set>
                                    <p:animEffect transition="in" filter="fade">
                                      <p:cBhvr>
                                        <p:cTn id="26" dur="500"/>
                                        <p:tgtEl>
                                          <p:spTgt spid="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703902" y="1992576"/>
            <a:ext cx="7674216" cy="2100575"/>
          </a:xfrm>
          <a:prstGeom prst="rect">
            <a:avLst/>
          </a:prstGeom>
          <a:noFill/>
        </p:spPr>
        <p:txBody>
          <a:bodyPr wrap="none" lIns="68580" tIns="34290" rIns="68580" bIns="34290">
            <a:spAutoFit/>
          </a:bodyPr>
          <a:lstStyle/>
          <a:p>
            <a:pPr algn="ctr">
              <a:buClrTx/>
              <a:buFontTx/>
              <a:buNone/>
            </a:pPr>
            <a:r>
              <a:rPr lang="en-US" sz="6600" b="1" kern="1200" dirty="0">
                <a:ln w="9525">
                  <a:noFill/>
                  <a:prstDash val="solid"/>
                </a:ln>
                <a:solidFill>
                  <a:prstClr val="white"/>
                </a:solidFill>
                <a:effectLst>
                  <a:glow rad="228600">
                    <a:srgbClr val="4472C4">
                      <a:satMod val="175000"/>
                      <a:alpha val="40000"/>
                    </a:srgbClr>
                  </a:glow>
                </a:effectLst>
                <a:latin typeface="Arial" panose="020B0604020202020204" pitchFamily="34" charset="0"/>
                <a:cs typeface="Arial" panose="020B0604020202020204" pitchFamily="34" charset="0"/>
              </a:rPr>
              <a:t>ĐƯỜNG LÊN ĐỈNH</a:t>
            </a:r>
          </a:p>
          <a:p>
            <a:pPr algn="ctr">
              <a:buClrTx/>
              <a:buFontTx/>
              <a:buNone/>
            </a:pPr>
            <a:r>
              <a:rPr lang="en-US" sz="6600" b="1" kern="1200" dirty="0">
                <a:ln w="9525">
                  <a:noFill/>
                  <a:prstDash val="solid"/>
                </a:ln>
                <a:solidFill>
                  <a:prstClr val="white"/>
                </a:solidFill>
                <a:effectLst>
                  <a:glow rad="228600">
                    <a:srgbClr val="4472C4">
                      <a:satMod val="175000"/>
                      <a:alpha val="40000"/>
                    </a:srgbClr>
                  </a:glow>
                </a:effectLst>
                <a:latin typeface="Arial" panose="020B0604020202020204" pitchFamily="34" charset="0"/>
                <a:cs typeface="Arial" panose="020B0604020202020204" pitchFamily="34" charset="0"/>
              </a:rPr>
              <a:t>OLYMPIA</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716" y="0"/>
            <a:ext cx="2386589" cy="1793066"/>
          </a:xfrm>
          <a:prstGeom prst="rect">
            <a:avLst/>
          </a:prstGeom>
          <a:noFill/>
        </p:spPr>
      </p:pic>
      <p:pic>
        <p:nvPicPr>
          <p:cNvPr id="3" name="olum">
            <a:hlinkClick r:id="" action="ppaction://media"/>
          </p:cNvPr>
          <p:cNvPicPr>
            <a:picLocks noChangeAspect="1"/>
          </p:cNvPicPr>
          <p:nvPr>
            <a:audioFile r:link="rId1"/>
            <p:extLst>
              <p:ext uri="{DAA4B4D4-6D71-4841-9C94-3DE7FCFB9230}">
                <p14:media xmlns:p14="http://schemas.microsoft.com/office/powerpoint/2010/main" r:embed="rId2">
                  <p14:trim st="518"/>
                </p14:media>
              </p:ext>
            </p:extLst>
          </p:nvPr>
        </p:nvPicPr>
        <p:blipFill>
          <a:blip r:embed="rId6"/>
          <a:stretch>
            <a:fillRect/>
          </a:stretch>
        </p:blipFill>
        <p:spPr>
          <a:xfrm>
            <a:off x="8181654" y="4093151"/>
            <a:ext cx="609600" cy="609600"/>
          </a:xfrm>
          <a:prstGeom prst="rect">
            <a:avLst/>
          </a:prstGeom>
        </p:spPr>
      </p:pic>
    </p:spTree>
    <p:extLst>
      <p:ext uri="{BB962C8B-B14F-4D97-AF65-F5344CB8AC3E}">
        <p14:creationId xmlns:p14="http://schemas.microsoft.com/office/powerpoint/2010/main" val="427188334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62" fill="hold"/>
                                        <p:tgtEl>
                                          <p:spTgt spid="3"/>
                                        </p:tgtEl>
                                      </p:cBhvr>
                                    </p:cmd>
                                  </p:childTnLst>
                                </p:cTn>
                              </p:par>
                              <p:par>
                                <p:cTn id="7" presetID="2"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0-#ppt_h/2"/>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37"/>
          <p:cNvSpPr txBox="1">
            <a:spLocks noGrp="1"/>
          </p:cNvSpPr>
          <p:nvPr>
            <p:ph type="title" idx="2"/>
          </p:nvPr>
        </p:nvSpPr>
        <p:spPr>
          <a:xfrm>
            <a:off x="3742688" y="1517875"/>
            <a:ext cx="165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 name="Google Shape;1264;p35"/>
          <p:cNvSpPr txBox="1">
            <a:spLocks noGrp="1"/>
          </p:cNvSpPr>
          <p:nvPr>
            <p:ph type="title"/>
          </p:nvPr>
        </p:nvSpPr>
        <p:spPr>
          <a:xfrm>
            <a:off x="1549083" y="2445784"/>
            <a:ext cx="6404745" cy="713400"/>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 sz="2600" b="1">
                <a:solidFill>
                  <a:schemeClr val="accent3"/>
                </a:solidFill>
                <a:latin typeface="+mj-lt"/>
              </a:rPr>
              <a:t>MỆNH ĐỀ, MỆNH ĐỀ CHỨA BIẾN, MỆNH ĐỀ PHỦ ĐỊNH</a:t>
            </a:r>
            <a:endParaRPr sz="2600">
              <a:latin typeface="+mj-lt"/>
            </a:endParaRPr>
          </a:p>
        </p:txBody>
      </p:sp>
      <p:sp>
        <p:nvSpPr>
          <p:cNvPr id="4" name="Rounded Rectangle 3"/>
          <p:cNvSpPr/>
          <p:nvPr/>
        </p:nvSpPr>
        <p:spPr>
          <a:xfrm>
            <a:off x="6466114" y="834572"/>
            <a:ext cx="210457" cy="2467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6466114" y="1394503"/>
            <a:ext cx="290286" cy="29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2032000" y="4227242"/>
            <a:ext cx="290286" cy="29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Google Shape;1299;p38"/>
          <p:cNvPicPr preferRelativeResize="0"/>
          <p:nvPr/>
        </p:nvPicPr>
        <p:blipFill>
          <a:blip r:embed="rId3">
            <a:alphaModFix/>
          </a:blip>
          <a:stretch>
            <a:fillRect/>
          </a:stretch>
        </p:blipFill>
        <p:spPr>
          <a:xfrm>
            <a:off x="6676571" y="3801806"/>
            <a:ext cx="784136" cy="8508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184846-5912-4472-0775-958254DCCE23}"/>
              </a:ext>
            </a:extLst>
          </p:cNvPr>
          <p:cNvSpPr txBox="1"/>
          <p:nvPr/>
        </p:nvSpPr>
        <p:spPr>
          <a:xfrm>
            <a:off x="1600200" y="3297117"/>
            <a:ext cx="6621780" cy="1061829"/>
          </a:xfrm>
          <a:prstGeom prst="rect">
            <a:avLst/>
          </a:prstGeom>
          <a:noFill/>
        </p:spPr>
        <p:txBody>
          <a:bodyPr wrap="square">
            <a:spAutoFit/>
          </a:bodyPr>
          <a:lstStyle/>
          <a:p>
            <a:pPr defTabSz="685800">
              <a:buClrTx/>
            </a:pPr>
            <a:r>
              <a:rPr lang="vi-VN" sz="2100" kern="1200" dirty="0">
                <a:solidFill>
                  <a:prstClr val="black"/>
                </a:solidFill>
                <a:latin typeface="Arial" panose="020B0604020202020204" pitchFamily="34" charset="0"/>
                <a:ea typeface="+mn-ea"/>
                <a:cs typeface="+mn-cs"/>
                <a:hlinkClick r:id="rId2"/>
              </a:rPr>
              <a:t>https://tailieugiaovien.edu.vn/lesson/powerpoint-toan-10-chan-troi-sang-tao/</a:t>
            </a:r>
            <a:endParaRPr lang="en-US" sz="2100" kern="1200" dirty="0">
              <a:solidFill>
                <a:prstClr val="black"/>
              </a:solidFill>
              <a:latin typeface="Arial" panose="020B0604020202020204" pitchFamily="34" charset="0"/>
              <a:ea typeface="+mn-ea"/>
              <a:cs typeface="+mn-cs"/>
            </a:endParaRPr>
          </a:p>
          <a:p>
            <a:pPr defTabSz="685800">
              <a:buClrTx/>
            </a:pPr>
            <a:endParaRPr lang="vi-VN" sz="2100" kern="1200" dirty="0">
              <a:solidFill>
                <a:prstClr val="black"/>
              </a:solidFill>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CF8C0AD4-1ED5-2390-32B6-942E3DF72C20}"/>
              </a:ext>
            </a:extLst>
          </p:cNvPr>
          <p:cNvSpPr txBox="1"/>
          <p:nvPr/>
        </p:nvSpPr>
        <p:spPr>
          <a:xfrm>
            <a:off x="1264920" y="807637"/>
            <a:ext cx="6080760" cy="784830"/>
          </a:xfrm>
          <a:prstGeom prst="rect">
            <a:avLst/>
          </a:prstGeom>
          <a:noFill/>
        </p:spPr>
        <p:txBody>
          <a:bodyPr wrap="square" rtlCol="0">
            <a:spAutoFit/>
          </a:bodyPr>
          <a:lstStyle/>
          <a:p>
            <a:pPr defTabSz="685800">
              <a:buClrTx/>
            </a:pPr>
            <a:r>
              <a:rPr lang="vi-VN" sz="4500" kern="1200">
                <a:solidFill>
                  <a:srgbClr val="FF0000"/>
                </a:solidFill>
                <a:latin typeface="Arial" panose="020B0604020202020204" pitchFamily="34" charset="0"/>
                <a:ea typeface="+mn-ea"/>
                <a:cs typeface="+mn-cs"/>
              </a:rPr>
              <a:t>Còn nữa….</a:t>
            </a:r>
          </a:p>
        </p:txBody>
      </p:sp>
      <p:sp>
        <p:nvSpPr>
          <p:cNvPr id="5" name="TextBox 4">
            <a:extLst>
              <a:ext uri="{FF2B5EF4-FFF2-40B4-BE49-F238E27FC236}">
                <a16:creationId xmlns:a16="http://schemas.microsoft.com/office/drawing/2014/main" id="{247B08A3-ACF2-9C05-FBCB-714D8C3B9FF3}"/>
              </a:ext>
            </a:extLst>
          </p:cNvPr>
          <p:cNvSpPr txBox="1"/>
          <p:nvPr/>
        </p:nvSpPr>
        <p:spPr>
          <a:xfrm>
            <a:off x="1524000" y="1846384"/>
            <a:ext cx="6621780" cy="1133965"/>
          </a:xfrm>
          <a:prstGeom prst="rect">
            <a:avLst/>
          </a:prstGeom>
          <a:noFill/>
        </p:spPr>
        <p:txBody>
          <a:bodyPr wrap="square" rtlCol="0">
            <a:spAutoFit/>
          </a:bodyPr>
          <a:lstStyle/>
          <a:p>
            <a:pPr defTabSz="685800">
              <a:lnSpc>
                <a:spcPct val="150000"/>
              </a:lnSpc>
              <a:buClrTx/>
            </a:pPr>
            <a:r>
              <a:rPr lang="vi-VN" sz="2400" b="1" i="1" kern="1200" dirty="0">
                <a:solidFill>
                  <a:prstClr val="black"/>
                </a:solidFill>
                <a:latin typeface="Times New Roman" panose="02020603050405020304" pitchFamily="18" charset="0"/>
                <a:ea typeface="+mn-ea"/>
                <a:cs typeface="+mn-cs"/>
              </a:rPr>
              <a:t>Có đủ bộ </a:t>
            </a:r>
            <a:r>
              <a:rPr lang="vi-VN" sz="2400" b="1" i="1" kern="1200" dirty="0" err="1">
                <a:solidFill>
                  <a:prstClr val="black"/>
                </a:solidFill>
                <a:latin typeface="Times New Roman" panose="02020603050405020304" pitchFamily="18" charset="0"/>
                <a:ea typeface="+mn-ea"/>
                <a:cs typeface="+mn-cs"/>
              </a:rPr>
              <a:t>word</a:t>
            </a:r>
            <a:r>
              <a:rPr lang="vi-VN" sz="2400" b="1" i="1" kern="1200" dirty="0">
                <a:solidFill>
                  <a:prstClr val="black"/>
                </a:solidFill>
                <a:latin typeface="Times New Roman" panose="02020603050405020304" pitchFamily="18" charset="0"/>
                <a:ea typeface="+mn-ea"/>
                <a:cs typeface="+mn-cs"/>
              </a:rPr>
              <a:t> và </a:t>
            </a:r>
            <a:r>
              <a:rPr lang="vi-VN" sz="2400" b="1" i="1" kern="1200" dirty="0" err="1">
                <a:solidFill>
                  <a:prstClr val="black"/>
                </a:solidFill>
                <a:latin typeface="Times New Roman" panose="02020603050405020304" pitchFamily="18" charset="0"/>
                <a:ea typeface="+mn-ea"/>
                <a:cs typeface="+mn-cs"/>
              </a:rPr>
              <a:t>powerpoint</a:t>
            </a:r>
            <a:r>
              <a:rPr lang="vi-VN" sz="2400" b="1" i="1" kern="1200" dirty="0">
                <a:solidFill>
                  <a:prstClr val="black"/>
                </a:solidFill>
                <a:latin typeface="Times New Roman" panose="02020603050405020304" pitchFamily="18" charset="0"/>
                <a:ea typeface="+mn-ea"/>
                <a:cs typeface="+mn-cs"/>
              </a:rPr>
              <a:t> cả năm tất cả các bài môn: </a:t>
            </a:r>
            <a:r>
              <a:rPr lang="en-US" sz="2400" b="1" i="1" kern="1200" dirty="0" err="1">
                <a:solidFill>
                  <a:prstClr val="black"/>
                </a:solidFill>
                <a:latin typeface="Times New Roman" panose="02020603050405020304" pitchFamily="18" charset="0"/>
                <a:ea typeface="+mn-ea"/>
                <a:cs typeface="+mn-cs"/>
              </a:rPr>
              <a:t>Toán</a:t>
            </a:r>
            <a:r>
              <a:rPr lang="en-US" sz="2400" b="1" i="1" kern="1200" dirty="0">
                <a:solidFill>
                  <a:prstClr val="black"/>
                </a:solidFill>
                <a:latin typeface="Times New Roman" panose="02020603050405020304" pitchFamily="18" charset="0"/>
                <a:ea typeface="+mn-ea"/>
                <a:cs typeface="+mn-cs"/>
              </a:rPr>
              <a:t> 10 </a:t>
            </a:r>
            <a:r>
              <a:rPr lang="en-US" sz="2400" b="1" i="1" kern="1200" dirty="0" err="1">
                <a:solidFill>
                  <a:prstClr val="black"/>
                </a:solidFill>
                <a:latin typeface="Times New Roman" panose="02020603050405020304" pitchFamily="18" charset="0"/>
                <a:ea typeface="+mn-ea"/>
                <a:cs typeface="+mn-cs"/>
              </a:rPr>
              <a:t>Chân</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trời</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sáng</a:t>
            </a:r>
            <a:r>
              <a:rPr lang="en-US" sz="2400" b="1" i="1" kern="1200" dirty="0">
                <a:solidFill>
                  <a:prstClr val="black"/>
                </a:solidFill>
                <a:latin typeface="Times New Roman" panose="02020603050405020304" pitchFamily="18" charset="0"/>
                <a:ea typeface="+mn-ea"/>
                <a:cs typeface="+mn-cs"/>
              </a:rPr>
              <a:t> </a:t>
            </a:r>
            <a:r>
              <a:rPr lang="en-US" sz="2400" b="1" i="1" kern="1200" dirty="0" err="1">
                <a:solidFill>
                  <a:prstClr val="black"/>
                </a:solidFill>
                <a:latin typeface="Times New Roman" panose="02020603050405020304" pitchFamily="18" charset="0"/>
                <a:ea typeface="+mn-ea"/>
                <a:cs typeface="+mn-cs"/>
              </a:rPr>
              <a:t>tạo</a:t>
            </a:r>
            <a:endParaRPr lang="vi-VN" sz="2400" b="1" i="1" kern="1200" dirty="0">
              <a:solidFill>
                <a:prstClr val="black"/>
              </a:solidFill>
              <a:latin typeface="Times New Roman" panose="02020603050405020304" pitchFamily="18" charset="0"/>
              <a:ea typeface="+mn-ea"/>
              <a:cs typeface="+mn-cs"/>
            </a:endParaRPr>
          </a:p>
        </p:txBody>
      </p:sp>
    </p:spTree>
    <p:extLst>
      <p:ext uri="{BB962C8B-B14F-4D97-AF65-F5344CB8AC3E}">
        <p14:creationId xmlns:p14="http://schemas.microsoft.com/office/powerpoint/2010/main" val="3299267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5847B-FF6E-C6D2-47EF-EEE925405E9A}"/>
              </a:ext>
            </a:extLst>
          </p:cNvPr>
          <p:cNvPicPr>
            <a:picLocks noChangeAspect="1"/>
          </p:cNvPicPr>
          <p:nvPr/>
        </p:nvPicPr>
        <p:blipFill>
          <a:blip r:embed="rId2"/>
          <a:stretch>
            <a:fillRect/>
          </a:stretch>
        </p:blipFill>
        <p:spPr>
          <a:xfrm>
            <a:off x="420264" y="77508"/>
            <a:ext cx="8303472" cy="4988484"/>
          </a:xfrm>
          <a:prstGeom prst="rect">
            <a:avLst/>
          </a:prstGeom>
        </p:spPr>
      </p:pic>
    </p:spTree>
    <p:extLst>
      <p:ext uri="{BB962C8B-B14F-4D97-AF65-F5344CB8AC3E}">
        <p14:creationId xmlns:p14="http://schemas.microsoft.com/office/powerpoint/2010/main" val="163670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8"/>
        <p:cNvGrpSpPr/>
        <p:nvPr/>
      </p:nvGrpSpPr>
      <p:grpSpPr>
        <a:xfrm>
          <a:off x="0" y="0"/>
          <a:ext cx="0" cy="0"/>
          <a:chOff x="0" y="0"/>
          <a:chExt cx="0" cy="0"/>
        </a:xfrm>
      </p:grpSpPr>
      <p:sp>
        <p:nvSpPr>
          <p:cNvPr id="15" name="Rounded Rectangle 14"/>
          <p:cNvSpPr/>
          <p:nvPr/>
        </p:nvSpPr>
        <p:spPr>
          <a:xfrm>
            <a:off x="8062685" y="1443600"/>
            <a:ext cx="275771" cy="283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6" name="Group 35"/>
          <p:cNvGrpSpPr/>
          <p:nvPr/>
        </p:nvGrpSpPr>
        <p:grpSpPr>
          <a:xfrm>
            <a:off x="168976" y="167095"/>
            <a:ext cx="2341518" cy="496281"/>
            <a:chOff x="168976" y="167095"/>
            <a:chExt cx="2341518" cy="496281"/>
          </a:xfrm>
        </p:grpSpPr>
        <p:grpSp>
          <p:nvGrpSpPr>
            <p:cNvPr id="10" name="Google Shape;939;p37"/>
            <p:cNvGrpSpPr/>
            <p:nvPr/>
          </p:nvGrpSpPr>
          <p:grpSpPr>
            <a:xfrm>
              <a:off x="304680" y="216019"/>
              <a:ext cx="479900" cy="412741"/>
              <a:chOff x="5395463" y="832475"/>
              <a:chExt cx="751675" cy="744325"/>
            </a:xfrm>
          </p:grpSpPr>
          <p:sp>
            <p:nvSpPr>
              <p:cNvPr id="11"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p:cNvSpPr/>
            <p:nvPr/>
          </p:nvSpPr>
          <p:spPr>
            <a:xfrm>
              <a:off x="813277" y="167095"/>
              <a:ext cx="1697217" cy="461665"/>
            </a:xfrm>
            <a:prstGeom prst="rect">
              <a:avLst/>
            </a:prstGeom>
          </p:spPr>
          <p:txBody>
            <a:bodyPr wrap="square">
              <a:spAutoFit/>
            </a:bodyPr>
            <a:lstStyle/>
            <a:p>
              <a:r>
                <a:rPr lang="en-US" sz="2400" b="1">
                  <a:solidFill>
                    <a:schemeClr val="accent3"/>
                  </a:solidFill>
                </a:rPr>
                <a:t>MỆNH ĐỀ</a:t>
              </a:r>
              <a:endParaRPr lang="en-US" sz="2400" b="1" dirty="0">
                <a:solidFill>
                  <a:schemeClr val="accent3"/>
                </a:solidFill>
              </a:endParaRPr>
            </a:p>
          </p:txBody>
        </p:sp>
        <p:sp>
          <p:nvSpPr>
            <p:cNvPr id="13" name="TextBox 12"/>
            <p:cNvSpPr txBox="1"/>
            <p:nvPr/>
          </p:nvSpPr>
          <p:spPr>
            <a:xfrm>
              <a:off x="168976" y="201711"/>
              <a:ext cx="720662" cy="461665"/>
            </a:xfrm>
            <a:prstGeom prst="rect">
              <a:avLst/>
            </a:prstGeom>
            <a:noFill/>
          </p:spPr>
          <p:txBody>
            <a:bodyPr wrap="square" rtlCol="0">
              <a:spAutoFit/>
            </a:bodyPr>
            <a:lstStyle/>
            <a:p>
              <a:pPr algn="ctr"/>
              <a:r>
                <a:rPr lang="en-US" sz="2400" b="1"/>
                <a:t>1</a:t>
              </a:r>
              <a:endParaRPr lang="en-US" sz="2400" b="1"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68" y="735910"/>
            <a:ext cx="338423" cy="338423"/>
          </a:xfrm>
          <a:prstGeom prst="rect">
            <a:avLst/>
          </a:prstGeom>
        </p:spPr>
      </p:pic>
      <p:sp>
        <p:nvSpPr>
          <p:cNvPr id="4" name="Rounded Rectangle 3"/>
          <p:cNvSpPr/>
          <p:nvPr/>
        </p:nvSpPr>
        <p:spPr>
          <a:xfrm>
            <a:off x="529307" y="1254750"/>
            <a:ext cx="1981187" cy="4354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i="1">
                <a:solidFill>
                  <a:schemeClr val="tx1"/>
                </a:solidFill>
              </a:rPr>
              <a:t>Thảo luận nhóm đôi</a:t>
            </a:r>
            <a:endParaRPr lang="en-US"/>
          </a:p>
        </p:txBody>
      </p:sp>
      <p:sp>
        <p:nvSpPr>
          <p:cNvPr id="5" name="Rounded Rectangle 4"/>
          <p:cNvSpPr/>
          <p:nvPr/>
        </p:nvSpPr>
        <p:spPr>
          <a:xfrm>
            <a:off x="1289258" y="2349863"/>
            <a:ext cx="372628" cy="2191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00662" y="1892945"/>
            <a:ext cx="2922446" cy="2440895"/>
          </a:xfrm>
          <a:prstGeom prst="rect">
            <a:avLst/>
          </a:prstGeom>
        </p:spPr>
      </p:pic>
      <p:sp>
        <p:nvSpPr>
          <p:cNvPr id="8" name="TextBox 7"/>
          <p:cNvSpPr txBox="1"/>
          <p:nvPr/>
        </p:nvSpPr>
        <p:spPr>
          <a:xfrm>
            <a:off x="5011661" y="138726"/>
            <a:ext cx="4846568" cy="5400389"/>
          </a:xfrm>
          <a:prstGeom prst="rect">
            <a:avLst/>
          </a:prstGeom>
          <a:noFill/>
        </p:spPr>
        <p:txBody>
          <a:bodyPr wrap="square" rtlCol="0">
            <a:spAutoFit/>
          </a:bodyPr>
          <a:lstStyle/>
          <a:p>
            <a:pPr marL="342900" indent="-342900">
              <a:lnSpc>
                <a:spcPct val="150000"/>
              </a:lnSpc>
              <a:buAutoNum type="arabicParenBoth"/>
            </a:pPr>
            <a:r>
              <a:rPr lang="vi-VN" sz="1700"/>
              <a:t>1 + 1 = 2.</a:t>
            </a:r>
            <a:endParaRPr lang="en-US" sz="1700"/>
          </a:p>
          <a:p>
            <a:pPr>
              <a:lnSpc>
                <a:spcPct val="150000"/>
              </a:lnSpc>
            </a:pPr>
            <a:endParaRPr lang="vi-VN" sz="1700"/>
          </a:p>
          <a:p>
            <a:pPr>
              <a:lnSpc>
                <a:spcPct val="150000"/>
              </a:lnSpc>
            </a:pPr>
            <a:r>
              <a:rPr lang="en-US" sz="1700"/>
              <a:t>(2) </a:t>
            </a:r>
            <a:r>
              <a:rPr lang="vi-VN" sz="1700"/>
              <a:t>Dân ca Quan họ là di sản văn hóa</a:t>
            </a:r>
            <a:endParaRPr lang="en-US" sz="1700"/>
          </a:p>
          <a:p>
            <a:pPr>
              <a:lnSpc>
                <a:spcPct val="150000"/>
              </a:lnSpc>
            </a:pPr>
            <a:r>
              <a:rPr lang="vi-VN" sz="1700"/>
              <a:t>phi vật thể đại diện cho nhân loại.</a:t>
            </a:r>
            <a:endParaRPr lang="en-US" sz="1700"/>
          </a:p>
          <a:p>
            <a:pPr>
              <a:lnSpc>
                <a:spcPct val="150000"/>
              </a:lnSpc>
            </a:pPr>
            <a:endParaRPr lang="vi-VN" sz="1700"/>
          </a:p>
          <a:p>
            <a:pPr>
              <a:lnSpc>
                <a:spcPct val="150000"/>
              </a:lnSpc>
            </a:pPr>
            <a:r>
              <a:rPr lang="en-US" sz="1700"/>
              <a:t>(3) </a:t>
            </a:r>
            <a:r>
              <a:rPr lang="vi-VN" sz="1700"/>
              <a:t>Dơi là một loài chim.</a:t>
            </a:r>
            <a:endParaRPr lang="en-US" sz="1700"/>
          </a:p>
          <a:p>
            <a:pPr>
              <a:lnSpc>
                <a:spcPct val="150000"/>
              </a:lnSpc>
            </a:pPr>
            <a:endParaRPr lang="vi-VN" sz="1700"/>
          </a:p>
          <a:p>
            <a:pPr>
              <a:lnSpc>
                <a:spcPct val="150000"/>
              </a:lnSpc>
            </a:pPr>
            <a:r>
              <a:rPr lang="en-US" sz="1700"/>
              <a:t>(4) </a:t>
            </a:r>
            <a:r>
              <a:rPr lang="vi-VN" sz="1700"/>
              <a:t>Nấm có là một loài thực vật không?</a:t>
            </a:r>
          </a:p>
          <a:p>
            <a:pPr>
              <a:lnSpc>
                <a:spcPct val="150000"/>
              </a:lnSpc>
            </a:pPr>
            <a:endParaRPr lang="en-US" sz="1700"/>
          </a:p>
          <a:p>
            <a:pPr>
              <a:lnSpc>
                <a:spcPct val="150000"/>
              </a:lnSpc>
            </a:pPr>
            <a:r>
              <a:rPr lang="en-US" sz="1700"/>
              <a:t>(5) </a:t>
            </a:r>
            <a:r>
              <a:rPr lang="vi-VN" sz="1700"/>
              <a:t>Hoa hồng đẹp nhất trong các loài hoa.</a:t>
            </a:r>
          </a:p>
          <a:p>
            <a:pPr>
              <a:lnSpc>
                <a:spcPct val="150000"/>
              </a:lnSpc>
            </a:pPr>
            <a:endParaRPr lang="en-US" sz="1700"/>
          </a:p>
          <a:p>
            <a:pPr>
              <a:lnSpc>
                <a:spcPct val="150000"/>
              </a:lnSpc>
            </a:pPr>
            <a:r>
              <a:rPr lang="en-US" sz="1700"/>
              <a:t>(6) </a:t>
            </a:r>
            <a:r>
              <a:rPr lang="vi-VN" sz="1700"/>
              <a:t>Trời ơi, nóng quá!</a:t>
            </a:r>
          </a:p>
          <a:p>
            <a:pPr>
              <a:lnSpc>
                <a:spcPct val="229000"/>
              </a:lnSpc>
            </a:pPr>
            <a:endParaRPr lang="en-US" sz="1700">
              <a:solidFill>
                <a:schemeClr val="tx1"/>
              </a:solidFill>
            </a:endParaRPr>
          </a:p>
        </p:txBody>
      </p:sp>
      <p:sp>
        <p:nvSpPr>
          <p:cNvPr id="16" name="TextBox 15"/>
          <p:cNvSpPr txBox="1"/>
          <p:nvPr/>
        </p:nvSpPr>
        <p:spPr>
          <a:xfrm>
            <a:off x="142020" y="2081567"/>
            <a:ext cx="3183364" cy="3293209"/>
          </a:xfrm>
          <a:prstGeom prst="rect">
            <a:avLst/>
          </a:prstGeom>
          <a:noFill/>
        </p:spPr>
        <p:txBody>
          <a:bodyPr wrap="square" rtlCol="0">
            <a:spAutoFit/>
          </a:bodyPr>
          <a:lstStyle/>
          <a:p>
            <a:pPr>
              <a:lnSpc>
                <a:spcPct val="150000"/>
              </a:lnSpc>
            </a:pPr>
            <a:r>
              <a:rPr lang="vi-VN" sz="1600"/>
              <a:t>Trong những câu trên, </a:t>
            </a:r>
          </a:p>
          <a:p>
            <a:pPr>
              <a:lnSpc>
                <a:spcPct val="150000"/>
              </a:lnSpc>
            </a:pPr>
            <a:r>
              <a:rPr lang="vi-VN" sz="1600"/>
              <a:t>a) Câ</a:t>
            </a:r>
            <a:r>
              <a:rPr lang="en-US" sz="1600"/>
              <a:t>u</a:t>
            </a:r>
            <a:r>
              <a:rPr lang="vi-VN" sz="1600"/>
              <a:t> nào là khẳng định đúng, câu nào là khẳng định sai?</a:t>
            </a:r>
          </a:p>
          <a:p>
            <a:pPr>
              <a:lnSpc>
                <a:spcPct val="150000"/>
              </a:lnSpc>
            </a:pPr>
            <a:r>
              <a:rPr lang="vi-VN" sz="1600"/>
              <a:t>b) Câu nào không phải khẳng định?</a:t>
            </a:r>
          </a:p>
          <a:p>
            <a:pPr>
              <a:lnSpc>
                <a:spcPct val="150000"/>
              </a:lnSpc>
            </a:pPr>
            <a:r>
              <a:rPr lang="vi-VN" sz="1600"/>
              <a:t>c) Câu nào là khẳng định, nhưng không thể xác định nó đúng hay sai?</a:t>
            </a:r>
          </a:p>
          <a:p>
            <a:endParaRPr lang="en-US" sz="1600"/>
          </a:p>
        </p:txBody>
      </p:sp>
      <p:sp>
        <p:nvSpPr>
          <p:cNvPr id="17" name="Rounded Rectangle 16"/>
          <p:cNvSpPr/>
          <p:nvPr/>
        </p:nvSpPr>
        <p:spPr>
          <a:xfrm>
            <a:off x="4196771" y="108115"/>
            <a:ext cx="660398" cy="4939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a:t>KĐ Đúng</a:t>
            </a:r>
          </a:p>
        </p:txBody>
      </p:sp>
      <p:cxnSp>
        <p:nvCxnSpPr>
          <p:cNvPr id="19" name="Straight Connector 18"/>
          <p:cNvCxnSpPr/>
          <p:nvPr/>
        </p:nvCxnSpPr>
        <p:spPr>
          <a:xfrm flipH="1">
            <a:off x="3331785" y="0"/>
            <a:ext cx="21315" cy="51435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204923" y="1145734"/>
            <a:ext cx="660398" cy="4939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a:t>KĐ Đúng</a:t>
            </a:r>
          </a:p>
        </p:txBody>
      </p:sp>
      <p:grpSp>
        <p:nvGrpSpPr>
          <p:cNvPr id="23" name="Group 22"/>
          <p:cNvGrpSpPr/>
          <p:nvPr/>
        </p:nvGrpSpPr>
        <p:grpSpPr>
          <a:xfrm>
            <a:off x="4126677" y="1961509"/>
            <a:ext cx="743878" cy="663799"/>
            <a:chOff x="3926570" y="2373210"/>
            <a:chExt cx="743878" cy="663799"/>
          </a:xfrm>
        </p:grpSpPr>
        <p:sp>
          <p:nvSpPr>
            <p:cNvPr id="34" name="Rounded Rectangle 33"/>
            <p:cNvSpPr/>
            <p:nvPr/>
          </p:nvSpPr>
          <p:spPr>
            <a:xfrm>
              <a:off x="4004816" y="2504713"/>
              <a:ext cx="660398" cy="4939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00"/>
            </a:p>
          </p:txBody>
        </p:sp>
        <p:pic>
          <p:nvPicPr>
            <p:cNvPr id="1026" name="Picture 2" descr="Cách vẽ con dơi đẹp cho bé [Mẫu hình vẽ dơi đẹp nhất đơn giả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52094" flipH="1">
              <a:off x="3926570" y="2373210"/>
              <a:ext cx="354551" cy="31909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097270" y="2513789"/>
              <a:ext cx="573178" cy="523220"/>
            </a:xfrm>
            <a:prstGeom prst="rect">
              <a:avLst/>
            </a:prstGeom>
            <a:noFill/>
          </p:spPr>
          <p:txBody>
            <a:bodyPr wrap="square" rtlCol="0">
              <a:spAutoFit/>
            </a:bodyPr>
            <a:lstStyle/>
            <a:p>
              <a:pPr algn="ctr"/>
              <a:r>
                <a:rPr lang="en-US"/>
                <a:t>KĐ Sai</a:t>
              </a:r>
            </a:p>
          </p:txBody>
        </p:sp>
      </p:grpSp>
      <p:sp>
        <p:nvSpPr>
          <p:cNvPr id="37" name="Rounded Rectangle 36"/>
          <p:cNvSpPr/>
          <p:nvPr/>
        </p:nvSpPr>
        <p:spPr>
          <a:xfrm>
            <a:off x="3764319" y="2930152"/>
            <a:ext cx="1101002" cy="4939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a:t>Không phải câu KĐ</a:t>
            </a:r>
          </a:p>
        </p:txBody>
      </p:sp>
      <p:sp>
        <p:nvSpPr>
          <p:cNvPr id="38" name="Rounded Rectangle 37"/>
          <p:cNvSpPr/>
          <p:nvPr/>
        </p:nvSpPr>
        <p:spPr>
          <a:xfrm>
            <a:off x="3746876" y="4496492"/>
            <a:ext cx="1101002" cy="4939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a:t>Không phải câu KĐ</a:t>
            </a:r>
          </a:p>
        </p:txBody>
      </p:sp>
      <p:sp>
        <p:nvSpPr>
          <p:cNvPr id="40" name="Rounded Rectangle 39"/>
          <p:cNvSpPr/>
          <p:nvPr/>
        </p:nvSpPr>
        <p:spPr>
          <a:xfrm>
            <a:off x="3514232" y="3640086"/>
            <a:ext cx="1360179" cy="6222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a:t>Câu KĐ không xác định được Đúng Sai</a:t>
            </a:r>
          </a:p>
        </p:txBody>
      </p:sp>
      <p:pic>
        <p:nvPicPr>
          <p:cNvPr id="32" name="Picture 31"/>
          <p:cNvPicPr>
            <a:picLocks noChangeAspect="1"/>
          </p:cNvPicPr>
          <p:nvPr/>
        </p:nvPicPr>
        <p:blipFill>
          <a:blip r:embed="rId6"/>
          <a:stretch>
            <a:fillRect/>
          </a:stretch>
        </p:blipFill>
        <p:spPr>
          <a:xfrm>
            <a:off x="3710790" y="3177108"/>
            <a:ext cx="272001" cy="338309"/>
          </a:xfrm>
          <a:prstGeom prst="rect">
            <a:avLst/>
          </a:prstGeom>
        </p:spPr>
      </p:pic>
      <p:sp>
        <p:nvSpPr>
          <p:cNvPr id="44" name="TextBox 43"/>
          <p:cNvSpPr txBox="1"/>
          <p:nvPr/>
        </p:nvSpPr>
        <p:spPr>
          <a:xfrm>
            <a:off x="884780" y="700931"/>
            <a:ext cx="1227637" cy="646331"/>
          </a:xfrm>
          <a:prstGeom prst="rect">
            <a:avLst/>
          </a:prstGeom>
          <a:noFill/>
        </p:spPr>
        <p:txBody>
          <a:bodyPr wrap="square" rtlCol="0">
            <a:spAutoFit/>
          </a:bodyPr>
          <a:lstStyle/>
          <a:p>
            <a:r>
              <a:rPr lang="nl-NL" sz="1800" b="1"/>
              <a:t>HĐKP 1:</a:t>
            </a:r>
            <a:endParaRPr lang="en-US" sz="1800"/>
          </a:p>
          <a:p>
            <a:endParaRPr lang="en-US" sz="1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xit" presetSubtype="32" fill="hold" nodeType="clickEffect">
                                  <p:stCondLst>
                                    <p:cond delay="0"/>
                                  </p:stCondLst>
                                  <p:childTnLst>
                                    <p:animEffect transition="out" filter="plus(out)">
                                      <p:cBhvr>
                                        <p:cTn id="33" dur="2000"/>
                                        <p:tgtEl>
                                          <p:spTgt spid="6"/>
                                        </p:tgtEl>
                                      </p:cBhvr>
                                    </p:animEffect>
                                    <p:set>
                                      <p:cBhvr>
                                        <p:cTn id="34" dur="1" fill="hold">
                                          <p:stCondLst>
                                            <p:cond delay="1999"/>
                                          </p:stCondLst>
                                        </p:cTn>
                                        <p:tgtEl>
                                          <p:spTgt spid="6"/>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arn(inVertical)">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barn(inVertical)">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6" grpId="0"/>
      <p:bldP spid="17" grpId="0" animBg="1"/>
      <p:bldP spid="33" grpId="0" animBg="1"/>
      <p:bldP spid="37" grpId="0" animBg="1"/>
      <p:bldP spid="38" grpId="0" animBg="1"/>
      <p:bldP spid="40" grpId="0" animBg="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28" name="Rounded Rectangle 27"/>
          <p:cNvSpPr/>
          <p:nvPr/>
        </p:nvSpPr>
        <p:spPr>
          <a:xfrm>
            <a:off x="836334" y="4695371"/>
            <a:ext cx="274009" cy="2612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p:cNvGrpSpPr/>
          <p:nvPr/>
        </p:nvGrpSpPr>
        <p:grpSpPr>
          <a:xfrm>
            <a:off x="248805" y="617038"/>
            <a:ext cx="2341518" cy="496281"/>
            <a:chOff x="168976" y="167095"/>
            <a:chExt cx="2341518" cy="496281"/>
          </a:xfrm>
        </p:grpSpPr>
        <p:grpSp>
          <p:nvGrpSpPr>
            <p:cNvPr id="14" name="Google Shape;939;p37"/>
            <p:cNvGrpSpPr/>
            <p:nvPr/>
          </p:nvGrpSpPr>
          <p:grpSpPr>
            <a:xfrm>
              <a:off x="304680" y="216019"/>
              <a:ext cx="479900" cy="412741"/>
              <a:chOff x="5395463" y="832475"/>
              <a:chExt cx="751675" cy="744325"/>
            </a:xfrm>
          </p:grpSpPr>
          <p:sp>
            <p:nvSpPr>
              <p:cNvPr id="17"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p:cNvSpPr/>
            <p:nvPr/>
          </p:nvSpPr>
          <p:spPr>
            <a:xfrm>
              <a:off x="813277" y="167095"/>
              <a:ext cx="1697217" cy="461665"/>
            </a:xfrm>
            <a:prstGeom prst="rect">
              <a:avLst/>
            </a:prstGeom>
          </p:spPr>
          <p:txBody>
            <a:bodyPr wrap="square">
              <a:spAutoFit/>
            </a:bodyPr>
            <a:lstStyle/>
            <a:p>
              <a:r>
                <a:rPr lang="en-US" sz="2400" b="1">
                  <a:solidFill>
                    <a:schemeClr val="accent3"/>
                  </a:solidFill>
                </a:rPr>
                <a:t>MỆNH ĐỀ</a:t>
              </a:r>
              <a:endParaRPr lang="en-US" sz="2400" b="1" dirty="0">
                <a:solidFill>
                  <a:schemeClr val="accent3"/>
                </a:solidFill>
              </a:endParaRPr>
            </a:p>
          </p:txBody>
        </p:sp>
        <p:sp>
          <p:nvSpPr>
            <p:cNvPr id="16" name="TextBox 15"/>
            <p:cNvSpPr txBox="1"/>
            <p:nvPr/>
          </p:nvSpPr>
          <p:spPr>
            <a:xfrm>
              <a:off x="168976" y="201711"/>
              <a:ext cx="720662" cy="461665"/>
            </a:xfrm>
            <a:prstGeom prst="rect">
              <a:avLst/>
            </a:prstGeom>
            <a:noFill/>
          </p:spPr>
          <p:txBody>
            <a:bodyPr wrap="square" rtlCol="0">
              <a:spAutoFit/>
            </a:bodyPr>
            <a:lstStyle/>
            <a:p>
              <a:pPr algn="ctr"/>
              <a:r>
                <a:rPr lang="en-US" sz="2400" b="1"/>
                <a:t>1</a:t>
              </a:r>
              <a:endParaRPr lang="en-US" sz="2400" b="1" dirty="0"/>
            </a:p>
          </p:txBody>
        </p:sp>
      </p:grpSp>
      <p:grpSp>
        <p:nvGrpSpPr>
          <p:cNvPr id="19" name="Group 18"/>
          <p:cNvGrpSpPr/>
          <p:nvPr/>
        </p:nvGrpSpPr>
        <p:grpSpPr>
          <a:xfrm>
            <a:off x="1270809" y="1228013"/>
            <a:ext cx="4789714" cy="2631214"/>
            <a:chOff x="0" y="0"/>
            <a:chExt cx="14512418" cy="11186464"/>
          </a:xfrm>
        </p:grpSpPr>
        <p:grpSp>
          <p:nvGrpSpPr>
            <p:cNvPr id="21" name="Group 20"/>
            <p:cNvGrpSpPr/>
            <p:nvPr/>
          </p:nvGrpSpPr>
          <p:grpSpPr>
            <a:xfrm>
              <a:off x="381000" y="413679"/>
              <a:ext cx="14131418" cy="10772785"/>
              <a:chOff x="0" y="0"/>
              <a:chExt cx="9071908" cy="6915776"/>
            </a:xfrm>
          </p:grpSpPr>
          <p:sp>
            <p:nvSpPr>
              <p:cNvPr id="25" name="Freeform 24"/>
              <p:cNvSpPr/>
              <p:nvPr/>
            </p:nvSpPr>
            <p:spPr>
              <a:xfrm>
                <a:off x="31750" y="31750"/>
                <a:ext cx="9008408" cy="6852276"/>
              </a:xfrm>
              <a:custGeom>
                <a:avLst/>
                <a:gdLst/>
                <a:ahLst/>
                <a:cxnLst/>
                <a:rect l="l" t="t" r="r" b="b"/>
                <a:pathLst>
                  <a:path w="9008408" h="6852276">
                    <a:moveTo>
                      <a:pt x="8915698" y="6852276"/>
                    </a:moveTo>
                    <a:lnTo>
                      <a:pt x="92710" y="6852276"/>
                    </a:lnTo>
                    <a:cubicBezTo>
                      <a:pt x="41910" y="6852276"/>
                      <a:pt x="0" y="6810366"/>
                      <a:pt x="0" y="6759566"/>
                    </a:cubicBezTo>
                    <a:lnTo>
                      <a:pt x="0" y="92710"/>
                    </a:lnTo>
                    <a:cubicBezTo>
                      <a:pt x="0" y="41910"/>
                      <a:pt x="41910" y="0"/>
                      <a:pt x="92710" y="0"/>
                    </a:cubicBezTo>
                    <a:lnTo>
                      <a:pt x="8914428" y="0"/>
                    </a:lnTo>
                    <a:cubicBezTo>
                      <a:pt x="8965228" y="0"/>
                      <a:pt x="9007139" y="41910"/>
                      <a:pt x="9007139" y="92710"/>
                    </a:cubicBezTo>
                    <a:lnTo>
                      <a:pt x="9007139" y="6758296"/>
                    </a:lnTo>
                    <a:cubicBezTo>
                      <a:pt x="9008408" y="6810366"/>
                      <a:pt x="8966498" y="6852276"/>
                      <a:pt x="8915698" y="6852276"/>
                    </a:cubicBezTo>
                    <a:close/>
                  </a:path>
                </a:pathLst>
              </a:custGeom>
              <a:solidFill>
                <a:schemeClr val="accent2"/>
              </a:solidFill>
              <a:ln>
                <a:solidFill>
                  <a:schemeClr val="accent3"/>
                </a:solidFill>
              </a:ln>
            </p:spPr>
            <p:txBody>
              <a:bodyPr/>
              <a:lstStyle/>
              <a:p>
                <a:endParaRPr lang="en-US"/>
              </a:p>
            </p:txBody>
          </p:sp>
          <p:sp>
            <p:nvSpPr>
              <p:cNvPr id="26" name="Freeform 25"/>
              <p:cNvSpPr/>
              <p:nvPr/>
            </p:nvSpPr>
            <p:spPr>
              <a:xfrm>
                <a:off x="0" y="0"/>
                <a:ext cx="9071908" cy="6915776"/>
              </a:xfrm>
              <a:custGeom>
                <a:avLst/>
                <a:gdLst/>
                <a:ahLst/>
                <a:cxnLst/>
                <a:rect l="l" t="t" r="r" b="b"/>
                <a:pathLst>
                  <a:path w="9071908" h="6915776">
                    <a:moveTo>
                      <a:pt x="8947448" y="59690"/>
                    </a:moveTo>
                    <a:cubicBezTo>
                      <a:pt x="8983008" y="59690"/>
                      <a:pt x="9012218" y="88900"/>
                      <a:pt x="9012218" y="124460"/>
                    </a:cubicBezTo>
                    <a:lnTo>
                      <a:pt x="9012218" y="6791316"/>
                    </a:lnTo>
                    <a:cubicBezTo>
                      <a:pt x="9012218" y="6826876"/>
                      <a:pt x="8983008" y="6856085"/>
                      <a:pt x="8947448" y="6856085"/>
                    </a:cubicBezTo>
                    <a:lnTo>
                      <a:pt x="124460" y="6856085"/>
                    </a:lnTo>
                    <a:cubicBezTo>
                      <a:pt x="88900" y="6856085"/>
                      <a:pt x="59690" y="6826876"/>
                      <a:pt x="59690" y="6791316"/>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6791316"/>
                    </a:lnTo>
                    <a:cubicBezTo>
                      <a:pt x="0" y="6859896"/>
                      <a:pt x="55880" y="6915776"/>
                      <a:pt x="124460" y="6915776"/>
                    </a:cubicBezTo>
                    <a:lnTo>
                      <a:pt x="8947448" y="6915776"/>
                    </a:lnTo>
                    <a:cubicBezTo>
                      <a:pt x="9016028" y="6915776"/>
                      <a:pt x="9071908" y="6859896"/>
                      <a:pt x="9071908" y="6791316"/>
                    </a:cubicBezTo>
                    <a:lnTo>
                      <a:pt x="9071908" y="124460"/>
                    </a:lnTo>
                    <a:cubicBezTo>
                      <a:pt x="9071908" y="55880"/>
                      <a:pt x="9016028" y="0"/>
                      <a:pt x="8947448" y="0"/>
                    </a:cubicBezTo>
                    <a:close/>
                  </a:path>
                </a:pathLst>
              </a:custGeom>
              <a:solidFill>
                <a:srgbClr val="000000"/>
              </a:solidFill>
            </p:spPr>
            <p:txBody>
              <a:bodyPr/>
              <a:lstStyle/>
              <a:p>
                <a:endParaRPr lang="en-US"/>
              </a:p>
            </p:txBody>
          </p:sp>
        </p:grpSp>
        <p:grpSp>
          <p:nvGrpSpPr>
            <p:cNvPr id="22" name="Group 21"/>
            <p:cNvGrpSpPr/>
            <p:nvPr/>
          </p:nvGrpSpPr>
          <p:grpSpPr>
            <a:xfrm>
              <a:off x="0" y="0"/>
              <a:ext cx="14131418" cy="10772785"/>
              <a:chOff x="0" y="0"/>
              <a:chExt cx="9071908" cy="6915776"/>
            </a:xfrm>
          </p:grpSpPr>
          <p:sp>
            <p:nvSpPr>
              <p:cNvPr id="23" name="Freeform 22"/>
              <p:cNvSpPr/>
              <p:nvPr/>
            </p:nvSpPr>
            <p:spPr>
              <a:xfrm>
                <a:off x="31750" y="31750"/>
                <a:ext cx="9008408" cy="6852276"/>
              </a:xfrm>
              <a:custGeom>
                <a:avLst/>
                <a:gdLst/>
                <a:ahLst/>
                <a:cxnLst/>
                <a:rect l="l" t="t" r="r" b="b"/>
                <a:pathLst>
                  <a:path w="9008408" h="6852276">
                    <a:moveTo>
                      <a:pt x="8915698" y="6852276"/>
                    </a:moveTo>
                    <a:lnTo>
                      <a:pt x="92710" y="6852276"/>
                    </a:lnTo>
                    <a:cubicBezTo>
                      <a:pt x="41910" y="6852276"/>
                      <a:pt x="0" y="6810366"/>
                      <a:pt x="0" y="6759566"/>
                    </a:cubicBezTo>
                    <a:lnTo>
                      <a:pt x="0" y="92710"/>
                    </a:lnTo>
                    <a:cubicBezTo>
                      <a:pt x="0" y="41910"/>
                      <a:pt x="41910" y="0"/>
                      <a:pt x="92710" y="0"/>
                    </a:cubicBezTo>
                    <a:lnTo>
                      <a:pt x="8914428" y="0"/>
                    </a:lnTo>
                    <a:cubicBezTo>
                      <a:pt x="8965228" y="0"/>
                      <a:pt x="9007139" y="41910"/>
                      <a:pt x="9007139" y="92710"/>
                    </a:cubicBezTo>
                    <a:lnTo>
                      <a:pt x="9007139" y="6758296"/>
                    </a:lnTo>
                    <a:cubicBezTo>
                      <a:pt x="9008408" y="6810366"/>
                      <a:pt x="8966498" y="6852276"/>
                      <a:pt x="8915698" y="6852276"/>
                    </a:cubicBezTo>
                    <a:close/>
                  </a:path>
                </a:pathLst>
              </a:custGeom>
              <a:solidFill>
                <a:srgbClr val="FFFFFF"/>
              </a:solidFill>
              <a:ln>
                <a:solidFill>
                  <a:schemeClr val="accent3"/>
                </a:solidFill>
              </a:ln>
            </p:spPr>
            <p:txBody>
              <a:bodyPr/>
              <a:lstStyle/>
              <a:p>
                <a:endParaRPr lang="en-US"/>
              </a:p>
            </p:txBody>
          </p:sp>
          <p:sp>
            <p:nvSpPr>
              <p:cNvPr id="24" name="Freeform 23"/>
              <p:cNvSpPr/>
              <p:nvPr/>
            </p:nvSpPr>
            <p:spPr>
              <a:xfrm>
                <a:off x="0" y="0"/>
                <a:ext cx="9071908" cy="6915776"/>
              </a:xfrm>
              <a:custGeom>
                <a:avLst/>
                <a:gdLst/>
                <a:ahLst/>
                <a:cxnLst/>
                <a:rect l="l" t="t" r="r" b="b"/>
                <a:pathLst>
                  <a:path w="9071908" h="6915776">
                    <a:moveTo>
                      <a:pt x="8947448" y="59690"/>
                    </a:moveTo>
                    <a:cubicBezTo>
                      <a:pt x="8983008" y="59690"/>
                      <a:pt x="9012218" y="88900"/>
                      <a:pt x="9012218" y="124460"/>
                    </a:cubicBezTo>
                    <a:lnTo>
                      <a:pt x="9012218" y="6791316"/>
                    </a:lnTo>
                    <a:cubicBezTo>
                      <a:pt x="9012218" y="6826876"/>
                      <a:pt x="8983008" y="6856085"/>
                      <a:pt x="8947448" y="6856085"/>
                    </a:cubicBezTo>
                    <a:lnTo>
                      <a:pt x="124460" y="6856085"/>
                    </a:lnTo>
                    <a:cubicBezTo>
                      <a:pt x="88900" y="6856085"/>
                      <a:pt x="59690" y="6826876"/>
                      <a:pt x="59690" y="6791316"/>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6791316"/>
                    </a:lnTo>
                    <a:cubicBezTo>
                      <a:pt x="0" y="6859896"/>
                      <a:pt x="55880" y="6915776"/>
                      <a:pt x="124460" y="6915776"/>
                    </a:cubicBezTo>
                    <a:lnTo>
                      <a:pt x="8947448" y="6915776"/>
                    </a:lnTo>
                    <a:cubicBezTo>
                      <a:pt x="9016028" y="6915776"/>
                      <a:pt x="9071908" y="6859896"/>
                      <a:pt x="9071908" y="6791316"/>
                    </a:cubicBezTo>
                    <a:lnTo>
                      <a:pt x="9071908" y="124460"/>
                    </a:lnTo>
                    <a:cubicBezTo>
                      <a:pt x="9071908" y="55880"/>
                      <a:pt x="9016028" y="0"/>
                      <a:pt x="8947448" y="0"/>
                    </a:cubicBezTo>
                    <a:close/>
                  </a:path>
                </a:pathLst>
              </a:custGeom>
              <a:solidFill>
                <a:srgbClr val="000000"/>
              </a:solidFill>
            </p:spPr>
            <p:txBody>
              <a:bodyPr/>
              <a:lstStyle/>
              <a:p>
                <a:endParaRPr lang="en-US"/>
              </a:p>
            </p:txBody>
          </p:sp>
        </p:grpSp>
      </p:grpSp>
      <p:pic>
        <p:nvPicPr>
          <p:cNvPr id="20"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90323" y="1028377"/>
            <a:ext cx="1737166" cy="410905"/>
          </a:xfrm>
          <a:prstGeom prst="rect">
            <a:avLst/>
          </a:prstGeom>
        </p:spPr>
      </p:pic>
      <p:sp>
        <p:nvSpPr>
          <p:cNvPr id="4" name="Rectangle 3"/>
          <p:cNvSpPr/>
          <p:nvPr/>
        </p:nvSpPr>
        <p:spPr>
          <a:xfrm>
            <a:off x="1319778" y="1445803"/>
            <a:ext cx="4631322" cy="2292935"/>
          </a:xfrm>
          <a:prstGeom prst="rect">
            <a:avLst/>
          </a:prstGeom>
        </p:spPr>
        <p:txBody>
          <a:bodyPr wrap="square">
            <a:spAutoFit/>
          </a:bodyPr>
          <a:lstStyle/>
          <a:p>
            <a:pPr>
              <a:lnSpc>
                <a:spcPct val="150000"/>
              </a:lnSpc>
              <a:spcBef>
                <a:spcPts val="600"/>
              </a:spcBef>
              <a:spcAft>
                <a:spcPts val="800"/>
              </a:spcAft>
              <a:tabLst>
                <a:tab pos="360045" algn="l"/>
                <a:tab pos="720090" algn="l"/>
              </a:tabLst>
            </a:pPr>
            <a:r>
              <a:rPr lang="nl-NL" sz="1800" b="1">
                <a:latin typeface="+mn-lt"/>
                <a:ea typeface="Calibri" panose="020F0502020204030204" pitchFamily="34" charset="0"/>
                <a:cs typeface="Times New Roman" panose="02020603050405020304" pitchFamily="18" charset="0"/>
              </a:rPr>
              <a:t>Mệnh đề </a:t>
            </a:r>
            <a:r>
              <a:rPr lang="nl-NL" sz="1800">
                <a:latin typeface="+mn-lt"/>
                <a:ea typeface="Calibri" panose="020F0502020204030204" pitchFamily="34" charset="0"/>
                <a:cs typeface="Times New Roman" panose="02020603050405020304" pitchFamily="18" charset="0"/>
              </a:rPr>
              <a:t>là một khẳng định đúng hoặc sai.</a:t>
            </a:r>
            <a:endParaRPr lang="en-US" sz="1800">
              <a:latin typeface="+mn-lt"/>
              <a:ea typeface="Calibri" panose="020F0502020204030204" pitchFamily="34" charset="0"/>
              <a:cs typeface="Times New Roman" panose="02020603050405020304" pitchFamily="18" charset="0"/>
            </a:endParaRPr>
          </a:p>
          <a:p>
            <a:pPr>
              <a:lnSpc>
                <a:spcPct val="150000"/>
              </a:lnSpc>
              <a:spcBef>
                <a:spcPts val="600"/>
              </a:spcBef>
              <a:spcAft>
                <a:spcPts val="800"/>
              </a:spcAft>
              <a:tabLst>
                <a:tab pos="360045" algn="l"/>
                <a:tab pos="720090" algn="l"/>
              </a:tabLst>
            </a:pPr>
            <a:r>
              <a:rPr lang="nl-NL" sz="1800">
                <a:latin typeface="+mn-lt"/>
                <a:ea typeface="Calibri" panose="020F0502020204030204" pitchFamily="34" charset="0"/>
                <a:cs typeface="Times New Roman" panose="02020603050405020304" pitchFamily="18" charset="0"/>
              </a:rPr>
              <a:t>Một khẳng định đúng gọi là </a:t>
            </a:r>
            <a:r>
              <a:rPr lang="nl-NL" sz="1800" b="1">
                <a:latin typeface="+mn-lt"/>
                <a:ea typeface="Calibri" panose="020F0502020204030204" pitchFamily="34" charset="0"/>
                <a:cs typeface="Times New Roman" panose="02020603050405020304" pitchFamily="18" charset="0"/>
              </a:rPr>
              <a:t>mệnh đề đúng</a:t>
            </a:r>
            <a:r>
              <a:rPr lang="nl-NL" sz="1800">
                <a:latin typeface="+mn-lt"/>
                <a:ea typeface="Calibri" panose="020F0502020204030204" pitchFamily="34" charset="0"/>
                <a:cs typeface="Times New Roman" panose="02020603050405020304" pitchFamily="18" charset="0"/>
              </a:rPr>
              <a:t>.</a:t>
            </a:r>
            <a:endParaRPr lang="en-US" sz="1800">
              <a:latin typeface="+mn-lt"/>
              <a:ea typeface="Calibri" panose="020F0502020204030204" pitchFamily="34" charset="0"/>
              <a:cs typeface="Times New Roman" panose="02020603050405020304" pitchFamily="18" charset="0"/>
            </a:endParaRPr>
          </a:p>
          <a:p>
            <a:pPr>
              <a:lnSpc>
                <a:spcPct val="150000"/>
              </a:lnSpc>
              <a:spcBef>
                <a:spcPts val="600"/>
              </a:spcBef>
              <a:spcAft>
                <a:spcPts val="800"/>
              </a:spcAft>
              <a:tabLst>
                <a:tab pos="360045" algn="l"/>
                <a:tab pos="720090" algn="l"/>
              </a:tabLst>
            </a:pPr>
            <a:r>
              <a:rPr lang="nl-NL" sz="1800">
                <a:latin typeface="+mn-lt"/>
                <a:ea typeface="Calibri" panose="020F0502020204030204" pitchFamily="34" charset="0"/>
                <a:cs typeface="Times New Roman" panose="02020603050405020304" pitchFamily="18" charset="0"/>
              </a:rPr>
              <a:t>Một khẳng định sai gọi là </a:t>
            </a:r>
            <a:r>
              <a:rPr lang="nl-NL" sz="1800" b="1">
                <a:latin typeface="+mn-lt"/>
                <a:ea typeface="Calibri" panose="020F0502020204030204" pitchFamily="34" charset="0"/>
                <a:cs typeface="Times New Roman" panose="02020603050405020304" pitchFamily="18" charset="0"/>
              </a:rPr>
              <a:t>mệnh đề sai</a:t>
            </a:r>
            <a:r>
              <a:rPr lang="nl-NL" sz="1800">
                <a:latin typeface="+mn-lt"/>
                <a:ea typeface="Calibri" panose="020F0502020204030204" pitchFamily="34" charset="0"/>
                <a:cs typeface="Times New Roman" panose="02020603050405020304" pitchFamily="18" charset="0"/>
              </a:rPr>
              <a:t>.</a:t>
            </a:r>
            <a:endParaRPr lang="en-US" sz="1800">
              <a:latin typeface="+mn-lt"/>
              <a:ea typeface="Calibri" panose="020F0502020204030204" pitchFamily="34" charset="0"/>
              <a:cs typeface="Times New Roman" panose="02020603050405020304" pitchFamily="18" charset="0"/>
            </a:endParaRPr>
          </a:p>
          <a:p>
            <a:pPr>
              <a:lnSpc>
                <a:spcPct val="150000"/>
              </a:lnSpc>
              <a:spcBef>
                <a:spcPts val="600"/>
              </a:spcBef>
              <a:spcAft>
                <a:spcPts val="800"/>
              </a:spcAft>
              <a:tabLst>
                <a:tab pos="360045" algn="l"/>
                <a:tab pos="720090" algn="l"/>
              </a:tabLst>
            </a:pPr>
            <a:r>
              <a:rPr lang="nl-NL" sz="1800">
                <a:latin typeface="+mn-lt"/>
                <a:ea typeface="Calibri" panose="020F0502020204030204" pitchFamily="34" charset="0"/>
                <a:cs typeface="Times New Roman" panose="02020603050405020304" pitchFamily="18" charset="0"/>
              </a:rPr>
              <a:t>Một mệnh đề không thể vừa đúng vừa sai.</a:t>
            </a:r>
            <a:endParaRPr lang="en-US" sz="1800">
              <a:effectLst/>
              <a:latin typeface="+mn-lt"/>
              <a:ea typeface="Calibri" panose="020F0502020204030204" pitchFamily="34" charset="0"/>
              <a:cs typeface="Times New Roman" panose="02020603050405020304" pitchFamily="18" charset="0"/>
            </a:endParaRPr>
          </a:p>
        </p:txBody>
      </p:sp>
      <p:sp>
        <p:nvSpPr>
          <p:cNvPr id="5" name="Rectangle 4"/>
          <p:cNvSpPr/>
          <p:nvPr/>
        </p:nvSpPr>
        <p:spPr>
          <a:xfrm>
            <a:off x="712963" y="3939263"/>
            <a:ext cx="8307666" cy="923330"/>
          </a:xfrm>
          <a:prstGeom prst="rect">
            <a:avLst/>
          </a:prstGeom>
        </p:spPr>
        <p:txBody>
          <a:bodyPr wrap="square">
            <a:spAutoFit/>
          </a:bodyPr>
          <a:lstStyle/>
          <a:p>
            <a:pPr>
              <a:lnSpc>
                <a:spcPct val="150000"/>
              </a:lnSpc>
              <a:spcBef>
                <a:spcPts val="600"/>
              </a:spcBef>
              <a:spcAft>
                <a:spcPts val="800"/>
              </a:spcAft>
              <a:tabLst>
                <a:tab pos="360045" algn="l"/>
                <a:tab pos="720090" algn="l"/>
              </a:tabLst>
            </a:pPr>
            <a:r>
              <a:rPr lang="nl-NL" sz="1800" b="1">
                <a:latin typeface="+mn-lt"/>
                <a:ea typeface="Calibri" panose="020F0502020204030204" pitchFamily="34" charset="0"/>
                <a:cs typeface="Times New Roman" panose="02020603050405020304" pitchFamily="18" charset="0"/>
              </a:rPr>
              <a:t>Chú ý:</a:t>
            </a:r>
            <a:r>
              <a:rPr lang="nl-NL" sz="1800">
                <a:latin typeface="+mn-lt"/>
                <a:ea typeface="Calibri" panose="020F0502020204030204" pitchFamily="34" charset="0"/>
                <a:cs typeface="Times New Roman" panose="02020603050405020304" pitchFamily="18" charset="0"/>
              </a:rPr>
              <a:t> Người ta thường sử dụng các chữ cái in hoa P, Q, R, ... để biểu thị các mệnh đề.</a:t>
            </a:r>
            <a:endParaRPr lang="en-US" sz="1800">
              <a:effectLst/>
              <a:latin typeface="+mn-lt"/>
              <a:ea typeface="Calibri" panose="020F0502020204030204" pitchFamily="34" charset="0"/>
              <a:cs typeface="Times New Roman" panose="02020603050405020304" pitchFamily="18" charset="0"/>
            </a:endParaRPr>
          </a:p>
        </p:txBody>
      </p:sp>
      <p:sp>
        <p:nvSpPr>
          <p:cNvPr id="32" name="Isosceles Triangle 31"/>
          <p:cNvSpPr/>
          <p:nvPr/>
        </p:nvSpPr>
        <p:spPr>
          <a:xfrm>
            <a:off x="248805" y="4065537"/>
            <a:ext cx="464623" cy="335391"/>
          </a:xfrm>
          <a:prstGeom prst="triangle">
            <a:avLst/>
          </a:prstGeom>
          <a:solidFill>
            <a:srgbClr val="FBB44B"/>
          </a:solidFill>
          <a:ln w="25400" cap="flat" cmpd="sng" algn="ctr">
            <a:solidFill>
              <a:srgbClr val="FBB44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3000" b="1" i="0" u="none" strike="noStrike" kern="1200" cap="none" spc="0" normalizeH="0" baseline="0" noProof="0">
                <a:ln w="10160">
                  <a:solidFill>
                    <a:srgbClr val="C8F1FA"/>
                  </a:solidFill>
                  <a:prstDash val="solid"/>
                </a:ln>
                <a:solidFill>
                  <a:srgbClr val="000000"/>
                </a:solidFill>
                <a:effectLst>
                  <a:outerShdw blurRad="38100" dist="22860" dir="5400000" algn="tl" rotWithShape="0">
                    <a:srgbClr val="000000">
                      <a:alpha val="30000"/>
                    </a:srgbClr>
                  </a:outerShdw>
                </a:effectLst>
                <a:uLnTx/>
                <a:uFillTx/>
                <a:latin typeface="Arial" panose="020B0604020202020204" pitchFamily="34" charset="0"/>
                <a:ea typeface="+mn-ea"/>
                <a:cs typeface="Arial" panose="020B0604020202020204" pitchFamily="34" charset="0"/>
              </a:rPr>
              <a:t>!</a:t>
            </a:r>
            <a:endParaRPr kumimoji="0" lang="en-US" sz="3000" b="1" i="0" u="none" strike="noStrike" kern="1200" cap="none" spc="0" normalizeH="0" baseline="0" noProof="0">
              <a:ln w="10160">
                <a:solidFill>
                  <a:srgbClr val="C8F1FA"/>
                </a:solidFill>
                <a:prstDash val="solid"/>
              </a:ln>
              <a:solidFill>
                <a:srgbClr val="000000"/>
              </a:solidFill>
              <a:effectLst>
                <a:outerShdw blurRad="38100" dist="22860" dir="5400000" algn="tl" rotWithShape="0">
                  <a:srgbClr val="000000">
                    <a:alpha val="30000"/>
                  </a:srgbClr>
                </a:outerShdw>
              </a:effectLst>
              <a:uLnTx/>
              <a:uFillTx/>
              <a:latin typeface="Arial"/>
              <a:ea typeface="+mn-ea"/>
              <a:cs typeface="Arial" panose="020B0604020202020204" pitchFamily="34" charset="0"/>
            </a:endParaRPr>
          </a:p>
        </p:txBody>
      </p:sp>
      <p:sp>
        <p:nvSpPr>
          <p:cNvPr id="6" name="Rectangle 5"/>
          <p:cNvSpPr/>
          <p:nvPr/>
        </p:nvSpPr>
        <p:spPr>
          <a:xfrm>
            <a:off x="6186269" y="2896717"/>
            <a:ext cx="2670630" cy="738664"/>
          </a:xfrm>
          <a:prstGeom prst="rect">
            <a:avLst/>
          </a:prstGeom>
        </p:spPr>
        <p:txBody>
          <a:bodyPr wrap="square">
            <a:spAutoFit/>
          </a:bodyPr>
          <a:lstStyle/>
          <a:p>
            <a:r>
              <a:rPr lang="en-US" i="1">
                <a:solidFill>
                  <a:schemeClr val="accent3">
                    <a:lumMod val="50000"/>
                  </a:schemeClr>
                </a:solidFill>
              </a:rPr>
              <a:t>Những câu không xác đinh được tính đúng sai không phải là mệnh đề.</a:t>
            </a:r>
            <a:endParaRPr lang="en-US">
              <a:solidFill>
                <a:schemeClr val="accent3">
                  <a:lumMod val="50000"/>
                </a:schemeClr>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2"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26" name="Rounded Rectangle 25"/>
          <p:cNvSpPr/>
          <p:nvPr/>
        </p:nvSpPr>
        <p:spPr>
          <a:xfrm>
            <a:off x="892629" y="3737429"/>
            <a:ext cx="319314" cy="2046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p:cNvSpPr/>
          <p:nvPr/>
        </p:nvSpPr>
        <p:spPr>
          <a:xfrm>
            <a:off x="892629" y="1756770"/>
            <a:ext cx="1248228" cy="457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p:cNvSpPr/>
          <p:nvPr/>
        </p:nvSpPr>
        <p:spPr>
          <a:xfrm>
            <a:off x="892629" y="1416822"/>
            <a:ext cx="1248228" cy="457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508001" y="746356"/>
            <a:ext cx="6807200" cy="923330"/>
          </a:xfrm>
          <a:prstGeom prst="rect">
            <a:avLst/>
          </a:prstGeom>
        </p:spPr>
        <p:txBody>
          <a:bodyPr wrap="square">
            <a:spAutoFit/>
          </a:bodyPr>
          <a:lstStyle/>
          <a:p>
            <a:pPr lvl="0">
              <a:buClrTx/>
            </a:pPr>
            <a:r>
              <a:rPr lang="vi-VN" sz="1800" b="1" kern="1200">
                <a:solidFill>
                  <a:schemeClr val="tx1"/>
                </a:solidFill>
                <a:latin typeface="Arial" panose="020B0604020202020204" pitchFamily="34" charset="0"/>
                <a:ea typeface="+mn-ea"/>
                <a:cs typeface="Arial" panose="020B0604020202020204" pitchFamily="34" charset="0"/>
              </a:rPr>
              <a:t>Ví dụ 1: </a:t>
            </a:r>
            <a:r>
              <a:rPr lang="en-US" sz="1800" kern="1200">
                <a:solidFill>
                  <a:schemeClr val="tx1"/>
                </a:solidFill>
                <a:latin typeface="Arial" panose="020B0604020202020204" pitchFamily="34" charset="0"/>
                <a:ea typeface="+mn-ea"/>
                <a:cs typeface="Arial" panose="020B0604020202020204" pitchFamily="34" charset="0"/>
              </a:rPr>
              <a:t>Trong các câu sau đây </a:t>
            </a:r>
          </a:p>
          <a:p>
            <a:pPr lvl="0">
              <a:buClrTx/>
            </a:pPr>
            <a:r>
              <a:rPr lang="en-US" sz="1800" kern="1200">
                <a:solidFill>
                  <a:schemeClr val="tx1"/>
                </a:solidFill>
                <a:latin typeface="Arial" panose="020B0604020202020204" pitchFamily="34" charset="0"/>
                <a:ea typeface="+mn-ea"/>
                <a:cs typeface="Arial" panose="020B0604020202020204" pitchFamily="34" charset="0"/>
              </a:rPr>
              <a:t>câu nào là mệnh đề:</a:t>
            </a:r>
          </a:p>
          <a:p>
            <a:pPr lvl="0">
              <a:buClrTx/>
            </a:pPr>
            <a:endParaRPr lang="vi-VN" sz="1800" kern="1200">
              <a:solidFill>
                <a:schemeClr val="tx1"/>
              </a:solidFill>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566204" y="1347648"/>
                <a:ext cx="3882570" cy="2585323"/>
              </a:xfrm>
              <a:prstGeom prst="rect">
                <a:avLst/>
              </a:prstGeom>
              <a:noFill/>
            </p:spPr>
            <p:txBody>
              <a:bodyPr wrap="square" rtlCol="0">
                <a:spAutoFit/>
              </a:bodyPr>
              <a:lstStyle/>
              <a:p>
                <a:pPr marL="342900" indent="-342900">
                  <a:lnSpc>
                    <a:spcPct val="150000"/>
                  </a:lnSpc>
                  <a:buAutoNum type="alphaLcParenR"/>
                </a:pPr>
                <a:r>
                  <a:rPr lang="en-US" sz="1800">
                    <a:latin typeface="+mn-lt"/>
                  </a:rPr>
                  <a:t> 3 là số lẻ;</a:t>
                </a:r>
              </a:p>
              <a:p>
                <a:pPr marL="342900" indent="-342900">
                  <a:lnSpc>
                    <a:spcPct val="150000"/>
                  </a:lnSpc>
                  <a:buAutoNum type="alphaLcParenR"/>
                </a:pPr>
                <a:r>
                  <a:rPr lang="en-US" sz="1800">
                    <a:latin typeface="+mn-lt"/>
                  </a:rPr>
                  <a:t> 1+2 &gt; 3;</a:t>
                </a:r>
              </a:p>
              <a:p>
                <a:pPr>
                  <a:lnSpc>
                    <a:spcPct val="150000"/>
                  </a:lnSpc>
                </a:pPr>
                <a:r>
                  <a:rPr lang="en-US" sz="1800">
                    <a:latin typeface="+mn-lt"/>
                    <a:ea typeface="Cambria Math" panose="02040503050406030204" pitchFamily="18" charset="0"/>
                  </a:rPr>
                  <a:t>c)    </a:t>
                </a:r>
                <a14:m>
                  <m:oMath xmlns:m="http://schemas.openxmlformats.org/officeDocument/2006/math">
                    <m:r>
                      <a:rPr lang="en-US" sz="1800" i="1" smtClean="0">
                        <a:latin typeface="Cambria Math" panose="02040503050406030204" pitchFamily="18" charset="0"/>
                        <a:ea typeface="Cambria Math" panose="02040503050406030204" pitchFamily="18" charset="0"/>
                      </a:rPr>
                      <m:t>𝜋</m:t>
                    </m:r>
                    <m:r>
                      <a:rPr lang="en-US" sz="1800" b="0" i="1" smtClean="0">
                        <a:latin typeface="Cambria Math" panose="02040503050406030204" pitchFamily="18" charset="0"/>
                        <a:ea typeface="Cambria Math" panose="02040503050406030204" pitchFamily="18" charset="0"/>
                      </a:rPr>
                      <m:t> </m:t>
                    </m:r>
                  </m:oMath>
                </a14:m>
                <a:r>
                  <a:rPr lang="en-US" sz="1800">
                    <a:latin typeface="+mn-lt"/>
                  </a:rPr>
                  <a:t>là số vô tr phải không?;</a:t>
                </a:r>
              </a:p>
              <a:p>
                <a:pPr>
                  <a:lnSpc>
                    <a:spcPct val="150000"/>
                  </a:lnSpc>
                </a:pPr>
                <a:r>
                  <a:rPr lang="en-US" sz="1800">
                    <a:latin typeface="+mn-lt"/>
                  </a:rPr>
                  <a:t>d)    0,0001 là số rất bé;</a:t>
                </a:r>
              </a:p>
              <a:p>
                <a:pPr marL="342900" indent="-342900">
                  <a:lnSpc>
                    <a:spcPct val="150000"/>
                  </a:lnSpc>
                  <a:buAutoNum type="alphaLcParenR" startAt="5"/>
                </a:pPr>
                <a:r>
                  <a:rPr lang="en-US" sz="1800">
                    <a:latin typeface="+mn-lt"/>
                  </a:rPr>
                  <a:t>Đến năm 2050, con người sẽ đặt </a:t>
                </a:r>
              </a:p>
              <a:p>
                <a:pPr>
                  <a:lnSpc>
                    <a:spcPct val="150000"/>
                  </a:lnSpc>
                </a:pPr>
                <a:r>
                  <a:rPr lang="en-US" sz="1800">
                    <a:latin typeface="+mn-lt"/>
                  </a:rPr>
                  <a:t>chân lên Sao Hỏa.</a:t>
                </a:r>
              </a:p>
            </p:txBody>
          </p:sp>
        </mc:Choice>
        <mc:Fallback xmlns="">
          <p:sp>
            <p:nvSpPr>
              <p:cNvPr id="8" name="TextBox 7"/>
              <p:cNvSpPr txBox="1">
                <a:spLocks noRot="1" noChangeAspect="1" noMove="1" noResize="1" noEditPoints="1" noAdjustHandles="1" noChangeArrowheads="1" noChangeShapeType="1" noTextEdit="1"/>
              </p:cNvSpPr>
              <p:nvPr/>
            </p:nvSpPr>
            <p:spPr>
              <a:xfrm>
                <a:off x="566204" y="1347648"/>
                <a:ext cx="3882570" cy="2585323"/>
              </a:xfrm>
              <a:prstGeom prst="rect">
                <a:avLst/>
              </a:prstGeom>
              <a:blipFill rotWithShape="0">
                <a:blip r:embed="rId3"/>
                <a:stretch>
                  <a:fillRect l="-1413" r="-2669" b="-943"/>
                </a:stretch>
              </a:blipFill>
            </p:spPr>
            <p:txBody>
              <a:bodyPr/>
              <a:lstStyle/>
              <a:p>
                <a:r>
                  <a:rPr lang="en-US">
                    <a:noFill/>
                  </a:rPr>
                  <a:t> </a:t>
                </a:r>
              </a:p>
            </p:txBody>
          </p:sp>
        </mc:Fallback>
      </mc:AlternateContent>
      <p:sp>
        <p:nvSpPr>
          <p:cNvPr id="9" name="TextBox 8"/>
          <p:cNvSpPr txBox="1"/>
          <p:nvPr/>
        </p:nvSpPr>
        <p:spPr>
          <a:xfrm>
            <a:off x="4651830" y="758095"/>
            <a:ext cx="1502229" cy="369332"/>
          </a:xfrm>
          <a:prstGeom prst="rect">
            <a:avLst/>
          </a:prstGeom>
          <a:noFill/>
        </p:spPr>
        <p:txBody>
          <a:bodyPr wrap="square" rtlCol="0">
            <a:spAutoFit/>
          </a:bodyPr>
          <a:lstStyle/>
          <a:p>
            <a:r>
              <a:rPr lang="en-US" sz="1800" b="1" u="sng"/>
              <a:t>Trả lời:</a:t>
            </a:r>
          </a:p>
        </p:txBody>
      </p:sp>
      <p:sp>
        <p:nvSpPr>
          <p:cNvPr id="11" name="TextBox 10"/>
          <p:cNvSpPr txBox="1"/>
          <p:nvPr/>
        </p:nvSpPr>
        <p:spPr>
          <a:xfrm>
            <a:off x="4715331" y="1354293"/>
            <a:ext cx="5486400" cy="2169825"/>
          </a:xfrm>
          <a:prstGeom prst="rect">
            <a:avLst/>
          </a:prstGeom>
          <a:noFill/>
        </p:spPr>
        <p:txBody>
          <a:bodyPr wrap="square" rtlCol="0">
            <a:spAutoFit/>
          </a:bodyPr>
          <a:lstStyle/>
          <a:p>
            <a:pPr marL="342900" indent="-342900">
              <a:lnSpc>
                <a:spcPct val="150000"/>
              </a:lnSpc>
              <a:buAutoNum type="alphaLcParenR"/>
            </a:pPr>
            <a:r>
              <a:rPr lang="en-US" sz="1800"/>
              <a:t>Là mệnh đề đúng;</a:t>
            </a:r>
          </a:p>
          <a:p>
            <a:pPr marL="342900" indent="-342900">
              <a:lnSpc>
                <a:spcPct val="150000"/>
              </a:lnSpc>
              <a:buAutoNum type="alphaLcParenR"/>
            </a:pPr>
            <a:r>
              <a:rPr lang="en-US" sz="1800"/>
              <a:t>Là mệnh đề sai;</a:t>
            </a:r>
          </a:p>
          <a:p>
            <a:pPr marL="342900" indent="-342900">
              <a:lnSpc>
                <a:spcPct val="150000"/>
              </a:lnSpc>
              <a:buAutoNum type="alphaLcParenR"/>
            </a:pPr>
            <a:r>
              <a:rPr lang="en-US" sz="1800"/>
              <a:t>Là câu hỏi, không phải mệnh đề;</a:t>
            </a:r>
          </a:p>
          <a:p>
            <a:pPr marL="342900" indent="-342900">
              <a:lnSpc>
                <a:spcPct val="150000"/>
              </a:lnSpc>
              <a:buAutoNum type="alphaLcParenR"/>
            </a:pPr>
            <a:r>
              <a:rPr lang="en-US" sz="1800"/>
              <a:t>Không phải mệnh đề;</a:t>
            </a:r>
          </a:p>
          <a:p>
            <a:pPr marL="342900" indent="-342900">
              <a:lnSpc>
                <a:spcPct val="150000"/>
              </a:lnSpc>
              <a:buAutoNum type="alphaLcParenR"/>
            </a:pPr>
            <a:r>
              <a:rPr lang="en-US" sz="1800"/>
              <a:t>Là mệnh đề.</a:t>
            </a:r>
          </a:p>
        </p:txBody>
      </p:sp>
      <p:cxnSp>
        <p:nvCxnSpPr>
          <p:cNvPr id="13" name="Straight Connector 12"/>
          <p:cNvCxnSpPr/>
          <p:nvPr/>
        </p:nvCxnSpPr>
        <p:spPr>
          <a:xfrm>
            <a:off x="4628246" y="681240"/>
            <a:ext cx="23584" cy="3300956"/>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02543" y="1587492"/>
            <a:ext cx="2282372" cy="338554"/>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600"/>
              <a:t>MỆNH ĐỀ TOÁN HỌC</a:t>
            </a:r>
          </a:p>
        </p:txBody>
      </p:sp>
      <p:cxnSp>
        <p:nvCxnSpPr>
          <p:cNvPr id="22" name="Straight Connector 21"/>
          <p:cNvCxnSpPr/>
          <p:nvPr/>
        </p:nvCxnSpPr>
        <p:spPr>
          <a:xfrm>
            <a:off x="413658" y="3983926"/>
            <a:ext cx="8429172" cy="1"/>
          </a:xfrm>
          <a:prstGeom prst="line">
            <a:avLst/>
          </a:prstGeom>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47916" y="4239059"/>
            <a:ext cx="8160655" cy="3473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NL" sz="1800" b="1"/>
              <a:t>Chú ý:</a:t>
            </a:r>
            <a:r>
              <a:rPr lang="nl-NL" sz="1800"/>
              <a:t>Những mệnh đề liên quan đến toán học được gọi là mệnh đề toán học.</a:t>
            </a:r>
            <a:endParaRPr lang="en-US" sz="1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wipe(down)">
                                      <p:cBhvr>
                                        <p:cTn id="25" dur="500"/>
                                        <p:tgtEl>
                                          <p:spTgt spid="1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Effect transition="in" filter="barn(inVertical)">
                                      <p:cBhvr>
                                        <p:cTn id="30" dur="500"/>
                                        <p:tgtEl>
                                          <p:spTgt spid="1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Effect transition="in" filter="fade">
                                      <p:cBhvr>
                                        <p:cTn id="35" dur="500"/>
                                        <p:tgtEl>
                                          <p:spTgt spid="1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xEl>
                                              <p:pRg st="4" end="4"/>
                                            </p:txEl>
                                          </p:spTgt>
                                        </p:tgtEl>
                                        <p:attrNameLst>
                                          <p:attrName>style.visibility</p:attrName>
                                        </p:attrNameLst>
                                      </p:cBhvr>
                                      <p:to>
                                        <p:strVal val="visible"/>
                                      </p:to>
                                    </p:set>
                                    <p:animEffect transition="in" filter="fade">
                                      <p:cBhvr>
                                        <p:cTn id="40" dur="500"/>
                                        <p:tgtEl>
                                          <p:spTgt spid="1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7" grpId="0"/>
      <p:bldP spid="8" grpId="0"/>
      <p:bldP spid="9" grpId="0"/>
      <p:bldP spid="17"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39" name="TextBox 38"/>
          <p:cNvSpPr txBox="1"/>
          <p:nvPr/>
        </p:nvSpPr>
        <p:spPr>
          <a:xfrm>
            <a:off x="358699" y="667045"/>
            <a:ext cx="1900718" cy="369332"/>
          </a:xfrm>
          <a:prstGeom prst="rect">
            <a:avLst/>
          </a:prstGeom>
          <a:solidFill>
            <a:schemeClr val="accent3"/>
          </a:solidFill>
          <a:effectLst>
            <a:outerShdw blurRad="50800" dist="38100" dir="13500000" algn="br"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chemeClr val="tx1"/>
                </a:solidFill>
                <a:effectLst/>
                <a:uLnTx/>
                <a:uFillTx/>
              </a:rPr>
              <a:t>Thực</a:t>
            </a:r>
            <a:r>
              <a:rPr kumimoji="0" lang="en-US" sz="1800" b="1" i="0" u="none" strike="noStrike" kern="0" cap="none" spc="0" normalizeH="0" baseline="0" noProof="0" dirty="0">
                <a:ln>
                  <a:noFill/>
                </a:ln>
                <a:solidFill>
                  <a:schemeClr val="tx1"/>
                </a:solidFill>
                <a:effectLst/>
                <a:uLnTx/>
                <a:uFillTx/>
              </a:rPr>
              <a:t> </a:t>
            </a:r>
            <a:r>
              <a:rPr kumimoji="0" lang="en-US" sz="1800" b="1" i="0" u="none" strike="noStrike" kern="0" cap="none" spc="0" normalizeH="0" baseline="0" noProof="0" err="1">
                <a:ln>
                  <a:noFill/>
                </a:ln>
                <a:solidFill>
                  <a:schemeClr val="tx1"/>
                </a:solidFill>
                <a:effectLst/>
                <a:uLnTx/>
                <a:uFillTx/>
              </a:rPr>
              <a:t>hành</a:t>
            </a:r>
            <a:r>
              <a:rPr kumimoji="0" lang="en-US" sz="1800" b="1" i="0" u="none" strike="noStrike" kern="0" cap="none" spc="0" normalizeH="0" baseline="0" noProof="0">
                <a:ln>
                  <a:noFill/>
                </a:ln>
                <a:solidFill>
                  <a:schemeClr val="tx1"/>
                </a:solidFill>
                <a:effectLst/>
                <a:uLnTx/>
                <a:uFillTx/>
              </a:rPr>
              <a:t> 1:</a:t>
            </a:r>
            <a:endParaRPr kumimoji="0" lang="en-US" sz="1800" b="1" i="0" u="none" strike="noStrike" kern="0" cap="none" spc="0" normalizeH="0" baseline="0" noProof="0" dirty="0">
              <a:ln>
                <a:noFill/>
              </a:ln>
              <a:solidFill>
                <a:schemeClr val="tx1"/>
              </a:solidFill>
              <a:effectLst/>
              <a:uLnTx/>
              <a:uFillTx/>
            </a:endParaRPr>
          </a:p>
        </p:txBody>
      </p:sp>
      <p:cxnSp>
        <p:nvCxnSpPr>
          <p:cNvPr id="8" name="Straight Connector 7"/>
          <p:cNvCxnSpPr/>
          <p:nvPr/>
        </p:nvCxnSpPr>
        <p:spPr>
          <a:xfrm>
            <a:off x="4550229" y="493486"/>
            <a:ext cx="0" cy="4542971"/>
          </a:xfrm>
          <a:prstGeom prst="line">
            <a:avLst/>
          </a:prstGeom>
        </p:spPr>
        <p:style>
          <a:lnRef idx="2">
            <a:schemeClr val="accent3"/>
          </a:lnRef>
          <a:fillRef idx="0">
            <a:schemeClr val="accent3"/>
          </a:fillRef>
          <a:effectRef idx="1">
            <a:schemeClr val="accent3"/>
          </a:effectRef>
          <a:fontRef idx="minor">
            <a:schemeClr val="tx1"/>
          </a:fontRef>
        </p:style>
      </p:cxnSp>
      <p:grpSp>
        <p:nvGrpSpPr>
          <p:cNvPr id="12" name="Group 11"/>
          <p:cNvGrpSpPr/>
          <p:nvPr/>
        </p:nvGrpSpPr>
        <p:grpSpPr>
          <a:xfrm>
            <a:off x="143756" y="1139744"/>
            <a:ext cx="4660472" cy="3416320"/>
            <a:chOff x="143756" y="1139744"/>
            <a:chExt cx="4660472" cy="3416320"/>
          </a:xfrm>
        </p:grpSpPr>
        <p:sp>
          <p:nvSpPr>
            <p:cNvPr id="9" name="TextBox 8"/>
            <p:cNvSpPr txBox="1"/>
            <p:nvPr/>
          </p:nvSpPr>
          <p:spPr>
            <a:xfrm>
              <a:off x="143756" y="1139744"/>
              <a:ext cx="4660472" cy="3416320"/>
            </a:xfrm>
            <a:prstGeom prst="rect">
              <a:avLst/>
            </a:prstGeom>
            <a:noFill/>
          </p:spPr>
          <p:txBody>
            <a:bodyPr wrap="square" rtlCol="0">
              <a:spAutoFit/>
            </a:bodyPr>
            <a:lstStyle/>
            <a:p>
              <a:pPr>
                <a:lnSpc>
                  <a:spcPct val="200000"/>
                </a:lnSpc>
              </a:pPr>
              <a:r>
                <a:rPr lang="en-US" sz="1800"/>
                <a:t>Trong các câu sau, câu nào là mệnh đề?</a:t>
              </a:r>
            </a:p>
            <a:p>
              <a:pPr>
                <a:lnSpc>
                  <a:spcPct val="200000"/>
                </a:lnSpc>
              </a:pPr>
              <a:r>
                <a:rPr lang="en-US" sz="1800"/>
                <a:t>a)       là số vô tỉ;</a:t>
              </a:r>
            </a:p>
            <a:p>
              <a:pPr>
                <a:lnSpc>
                  <a:spcPct val="200000"/>
                </a:lnSpc>
              </a:pPr>
              <a:r>
                <a:rPr lang="en-US" sz="1800"/>
                <a:t>b) </a:t>
              </a:r>
            </a:p>
            <a:p>
              <a:pPr>
                <a:lnSpc>
                  <a:spcPct val="200000"/>
                </a:lnSpc>
              </a:pPr>
              <a:r>
                <a:rPr lang="en-US" sz="1800"/>
                <a:t>c) 100 tỉ là số lớn nhất;</a:t>
              </a:r>
            </a:p>
            <a:p>
              <a:pPr>
                <a:lnSpc>
                  <a:spcPct val="200000"/>
                </a:lnSpc>
              </a:pPr>
              <a:r>
                <a:rPr lang="en-US" sz="1800"/>
                <a:t>d) Trời hôm nay đẹp quá!</a:t>
              </a:r>
            </a:p>
            <a:p>
              <a:pPr>
                <a:lnSpc>
                  <a:spcPct val="200000"/>
                </a:lnSpc>
              </a:pPr>
              <a:endParaRPr lang="en-US" sz="1800"/>
            </a:p>
          </p:txBody>
        </p:sp>
        <mc:AlternateContent xmlns:mc="http://schemas.openxmlformats.org/markup-compatibility/2006" xmlns:a14="http://schemas.microsoft.com/office/drawing/2010/main">
          <mc:Choice Requires="a14">
            <p:sp>
              <p:nvSpPr>
                <p:cNvPr id="10" name="Rectangle 9"/>
                <p:cNvSpPr/>
                <p:nvPr/>
              </p:nvSpPr>
              <p:spPr>
                <a:xfrm>
                  <a:off x="409498" y="1846364"/>
                  <a:ext cx="528606" cy="396327"/>
                </a:xfrm>
                <a:prstGeom prst="rect">
                  <a:avLst/>
                </a:prstGeom>
              </p:spPr>
              <p:txBody>
                <a:bodyPr wrap="none">
                  <a:spAutoFit/>
                </a:bodyPr>
                <a:lstStyle/>
                <a:p>
                  <a14:m>
                    <m:oMath xmlns:m="http://schemas.openxmlformats.org/officeDocument/2006/math">
                      <m:rad>
                        <m:radPr>
                          <m:degHide m:val="on"/>
                          <m:ctrlPr>
                            <a:rPr lang="en-US" sz="1800" i="1">
                              <a:latin typeface="Cambria Math" panose="02040503050406030204" pitchFamily="18" charset="0"/>
                            </a:rPr>
                          </m:ctrlPr>
                        </m:radPr>
                        <m:deg/>
                        <m:e>
                          <m:r>
                            <a:rPr lang="en-US" sz="1800">
                              <a:latin typeface="Cambria Math" panose="02040503050406030204" pitchFamily="18" charset="0"/>
                            </a:rPr>
                            <m:t>2</m:t>
                          </m:r>
                        </m:e>
                      </m:rad>
                    </m:oMath>
                  </a14:m>
                  <a:r>
                    <a:rPr lang="en-US" sz="1800"/>
                    <a:t> </a:t>
                  </a:r>
                </a:p>
              </p:txBody>
            </p:sp>
          </mc:Choice>
          <mc:Fallback xmlns="">
            <p:sp>
              <p:nvSpPr>
                <p:cNvPr id="10" name="Rectangle 9"/>
                <p:cNvSpPr>
                  <a:spLocks noRot="1" noChangeAspect="1" noMove="1" noResize="1" noEditPoints="1" noAdjustHandles="1" noChangeArrowheads="1" noChangeShapeType="1" noTextEdit="1"/>
                </p:cNvSpPr>
                <p:nvPr/>
              </p:nvSpPr>
              <p:spPr>
                <a:xfrm>
                  <a:off x="409498" y="1846364"/>
                  <a:ext cx="528606" cy="3963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10141" y="2241354"/>
                  <a:ext cx="2665602" cy="66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a:latin typeface="Cambria Math" panose="02040503050406030204" pitchFamily="18" charset="0"/>
                                  </a:rPr>
                                  <m:t>2</m:t>
                                </m:r>
                              </m:e>
                            </m:rad>
                          </m:den>
                        </m:f>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a:latin typeface="Cambria Math" panose="02040503050406030204" pitchFamily="18" charset="0"/>
                                  </a:rPr>
                                  <m:t>3</m:t>
                                </m:r>
                              </m:e>
                            </m:rad>
                          </m:den>
                        </m:f>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a:latin typeface="Cambria Math" panose="02040503050406030204" pitchFamily="18" charset="0"/>
                                  </a:rPr>
                                  <m:t>10</m:t>
                                </m:r>
                              </m:e>
                            </m:rad>
                          </m:den>
                        </m:f>
                        <m:r>
                          <a:rPr lang="en-US" sz="1800">
                            <a:latin typeface="Cambria Math" panose="02040503050406030204" pitchFamily="18" charset="0"/>
                          </a:rPr>
                          <m:t>&gt;2;</m:t>
                        </m:r>
                      </m:oMath>
                    </m:oMathPara>
                  </a14:m>
                  <a:endParaRPr lang="en-US" sz="1800"/>
                </a:p>
              </p:txBody>
            </p:sp>
          </mc:Choice>
          <mc:Fallback xmlns="">
            <p:sp>
              <p:nvSpPr>
                <p:cNvPr id="11" name="Rectangle 10"/>
                <p:cNvSpPr>
                  <a:spLocks noRot="1" noChangeAspect="1" noMove="1" noResize="1" noEditPoints="1" noAdjustHandles="1" noChangeArrowheads="1" noChangeShapeType="1" noTextEdit="1"/>
                </p:cNvSpPr>
                <p:nvPr/>
              </p:nvSpPr>
              <p:spPr>
                <a:xfrm>
                  <a:off x="410141" y="2241354"/>
                  <a:ext cx="2665602" cy="664606"/>
                </a:xfrm>
                <a:prstGeom prst="rect">
                  <a:avLst/>
                </a:prstGeom>
                <a:blipFill rotWithShape="0">
                  <a:blip r:embed="rId4"/>
                  <a:stretch>
                    <a:fillRect/>
                  </a:stretch>
                </a:blipFill>
              </p:spPr>
              <p:txBody>
                <a:bodyPr/>
                <a:lstStyle/>
                <a:p>
                  <a:r>
                    <a:rPr lang="en-US">
                      <a:noFill/>
                    </a:rPr>
                    <a:t> </a:t>
                  </a:r>
                </a:p>
              </p:txBody>
            </p:sp>
          </mc:Fallback>
        </mc:AlternateContent>
      </p:grpSp>
      <p:sp>
        <p:nvSpPr>
          <p:cNvPr id="46" name="TextBox 45"/>
          <p:cNvSpPr txBox="1"/>
          <p:nvPr/>
        </p:nvSpPr>
        <p:spPr>
          <a:xfrm>
            <a:off x="4608287" y="1263243"/>
            <a:ext cx="1502229" cy="369332"/>
          </a:xfrm>
          <a:prstGeom prst="rect">
            <a:avLst/>
          </a:prstGeom>
          <a:noFill/>
        </p:spPr>
        <p:txBody>
          <a:bodyPr wrap="square" rtlCol="0">
            <a:spAutoFit/>
          </a:bodyPr>
          <a:lstStyle/>
          <a:p>
            <a:r>
              <a:rPr lang="en-US" sz="1800" b="1" u="sng"/>
              <a:t>Trả lời:</a:t>
            </a:r>
          </a:p>
        </p:txBody>
      </p:sp>
      <p:sp>
        <p:nvSpPr>
          <p:cNvPr id="47" name="TextBox 46"/>
          <p:cNvSpPr txBox="1"/>
          <p:nvPr/>
        </p:nvSpPr>
        <p:spPr>
          <a:xfrm>
            <a:off x="4702731" y="1668283"/>
            <a:ext cx="5486400" cy="2222403"/>
          </a:xfrm>
          <a:prstGeom prst="rect">
            <a:avLst/>
          </a:prstGeom>
          <a:noFill/>
        </p:spPr>
        <p:txBody>
          <a:bodyPr wrap="square" rtlCol="0">
            <a:spAutoFit/>
          </a:bodyPr>
          <a:lstStyle/>
          <a:p>
            <a:pPr marL="342900" indent="-342900">
              <a:lnSpc>
                <a:spcPct val="200000"/>
              </a:lnSpc>
              <a:buAutoNum type="alphaLcParenR"/>
            </a:pPr>
            <a:r>
              <a:rPr lang="en-US" sz="1800"/>
              <a:t>Là mệnh đề;</a:t>
            </a:r>
          </a:p>
          <a:p>
            <a:pPr marL="342900" indent="-342900">
              <a:lnSpc>
                <a:spcPct val="200000"/>
              </a:lnSpc>
              <a:buAutoNum type="alphaLcParenR"/>
            </a:pPr>
            <a:r>
              <a:rPr lang="en-US" sz="1800"/>
              <a:t>Là mệnh đề;</a:t>
            </a:r>
          </a:p>
          <a:p>
            <a:pPr marL="342900" indent="-342900">
              <a:lnSpc>
                <a:spcPct val="200000"/>
              </a:lnSpc>
              <a:buAutoNum type="alphaLcParenR"/>
            </a:pPr>
            <a:r>
              <a:rPr lang="en-US" sz="1800"/>
              <a:t>Không phải mệnh đề;</a:t>
            </a:r>
          </a:p>
          <a:p>
            <a:pPr marL="342900" indent="-342900">
              <a:lnSpc>
                <a:spcPct val="200000"/>
              </a:lnSpc>
              <a:buFont typeface="Arial"/>
              <a:buAutoNum type="alphaLcParenR"/>
            </a:pPr>
            <a:r>
              <a:rPr lang="en-US" sz="1800"/>
              <a:t>Không phải mệnh đề.</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xEl>
                                              <p:pRg st="0" end="0"/>
                                            </p:txEl>
                                          </p:spTgt>
                                        </p:tgtEl>
                                        <p:attrNameLst>
                                          <p:attrName>style.visibility</p:attrName>
                                        </p:attrNameLst>
                                      </p:cBhvr>
                                      <p:to>
                                        <p:strVal val="visible"/>
                                      </p:to>
                                    </p:set>
                                    <p:animEffect transition="in" filter="fade">
                                      <p:cBhvr>
                                        <p:cTn id="21" dur="500"/>
                                        <p:tgtEl>
                                          <p:spTgt spid="4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
                                            <p:txEl>
                                              <p:pRg st="1" end="1"/>
                                            </p:txEl>
                                          </p:spTgt>
                                        </p:tgtEl>
                                        <p:attrNameLst>
                                          <p:attrName>style.visibility</p:attrName>
                                        </p:attrNameLst>
                                      </p:cBhvr>
                                      <p:to>
                                        <p:strVal val="visible"/>
                                      </p:to>
                                    </p:set>
                                    <p:animEffect transition="in" filter="fade">
                                      <p:cBhvr>
                                        <p:cTn id="26" dur="500"/>
                                        <p:tgtEl>
                                          <p:spTgt spid="4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xEl>
                                              <p:pRg st="2" end="2"/>
                                            </p:txEl>
                                          </p:spTgt>
                                        </p:tgtEl>
                                        <p:attrNameLst>
                                          <p:attrName>style.visibility</p:attrName>
                                        </p:attrNameLst>
                                      </p:cBhvr>
                                      <p:to>
                                        <p:strVal val="visible"/>
                                      </p:to>
                                    </p:set>
                                    <p:animEffect transition="in" filter="fade">
                                      <p:cBhvr>
                                        <p:cTn id="31" dur="500"/>
                                        <p:tgtEl>
                                          <p:spTgt spid="4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xEl>
                                              <p:pRg st="3" end="3"/>
                                            </p:txEl>
                                          </p:spTgt>
                                        </p:tgtEl>
                                        <p:attrNameLst>
                                          <p:attrName>style.visibility</p:attrName>
                                        </p:attrNameLst>
                                      </p:cBhvr>
                                      <p:to>
                                        <p:strVal val="visible"/>
                                      </p:to>
                                    </p:set>
                                    <p:animEffect transition="in" filter="fade">
                                      <p:cBhvr>
                                        <p:cTn id="36"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rammar Subject for Elementary - 4th Grade: Ordering Adjectives by Slidesgo">
  <a:themeElements>
    <a:clrScheme name="Simple Light">
      <a:dk1>
        <a:srgbClr val="191919"/>
      </a:dk1>
      <a:lt1>
        <a:srgbClr val="FFFFFF"/>
      </a:lt1>
      <a:dk2>
        <a:srgbClr val="EB9B2E"/>
      </a:dk2>
      <a:lt2>
        <a:srgbClr val="FCB5A8"/>
      </a:lt2>
      <a:accent1>
        <a:srgbClr val="FD9889"/>
      </a:accent1>
      <a:accent2>
        <a:srgbClr val="A0E5EF"/>
      </a:accent2>
      <a:accent3>
        <a:srgbClr val="4FBED2"/>
      </a:accent3>
      <a:accent4>
        <a:srgbClr val="D67634"/>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acher Binder by Slidesgo">
  <a:themeElements>
    <a:clrScheme name="Simple Light">
      <a:dk1>
        <a:srgbClr val="2F1932"/>
      </a:dk1>
      <a:lt1>
        <a:srgbClr val="FFFFFF"/>
      </a:lt1>
      <a:dk2>
        <a:srgbClr val="4F476F"/>
      </a:dk2>
      <a:lt2>
        <a:srgbClr val="F3EEE3"/>
      </a:lt2>
      <a:accent1>
        <a:srgbClr val="E2DAC7"/>
      </a:accent1>
      <a:accent2>
        <a:srgbClr val="918C7F"/>
      </a:accent2>
      <a:accent3>
        <a:srgbClr val="FFAC58"/>
      </a:accent3>
      <a:accent4>
        <a:srgbClr val="FF866A"/>
      </a:accent4>
      <a:accent5>
        <a:srgbClr val="40BFBF"/>
      </a:accent5>
      <a:accent6>
        <a:srgbClr val="BA9EC5"/>
      </a:accent6>
      <a:hlink>
        <a:srgbClr val="2F19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TotalTime>
  <Words>5466</Words>
  <Application>Microsoft Office PowerPoint</Application>
  <PresentationFormat>On-screen Show (16:9)</PresentationFormat>
  <Paragraphs>488</Paragraphs>
  <Slides>51</Slides>
  <Notes>47</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51</vt:i4>
      </vt:variant>
    </vt:vector>
  </HeadingPairs>
  <TitlesOfParts>
    <vt:vector size="66" baseType="lpstr">
      <vt:lpstr>Montserrat</vt:lpstr>
      <vt:lpstr>Nunito</vt:lpstr>
      <vt:lpstr>Calibri</vt:lpstr>
      <vt:lpstr>Bellota Text</vt:lpstr>
      <vt:lpstr>Calibri Light</vt:lpstr>
      <vt:lpstr>Cambria Math</vt:lpstr>
      <vt:lpstr>Delius</vt:lpstr>
      <vt:lpstr>Arial</vt:lpstr>
      <vt:lpstr>Roboto Condensed Light</vt:lpstr>
      <vt:lpstr>Bebas Neue</vt:lpstr>
      <vt:lpstr>Times New Roman</vt:lpstr>
      <vt:lpstr>Grammar Subject for Elementary - 4th Grade: Ordering Adjectives by Slidesgo</vt:lpstr>
      <vt:lpstr>Teacher Binder by Slidesgo</vt:lpstr>
      <vt:lpstr>1_Office Theme</vt:lpstr>
      <vt:lpstr>2_Office Theme</vt:lpstr>
      <vt:lpstr>CHÀO MỪNG CÁC EM  ĐẾN VỚI TIẾT HỌC HÔM NAY!</vt:lpstr>
      <vt:lpstr>PowerPoint Presentation</vt:lpstr>
      <vt:lpstr>CHƯƠNG I: MỆNH ĐỀ VÀ TẬP HỢP</vt:lpstr>
      <vt:lpstr>MỆNH ĐỀ, MỆNH ĐỀ CHỨA BIẾN, MỆNH ĐỀ PHỦ ĐỊNH</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tailieugiaovien.edu.vn</dc:creator>
  <cp:lastModifiedBy>trungduchy1980</cp:lastModifiedBy>
  <cp:revision>1</cp:revision>
  <dcterms:modified xsi:type="dcterms:W3CDTF">2024-06-21T04:53:42Z</dcterms:modified>
</cp:coreProperties>
</file>